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2" r:id="rId2"/>
    <p:sldId id="266" r:id="rId3"/>
    <p:sldId id="288" r:id="rId4"/>
    <p:sldId id="256" r:id="rId5"/>
    <p:sldId id="257" r:id="rId6"/>
    <p:sldId id="260" r:id="rId7"/>
    <p:sldId id="279" r:id="rId8"/>
    <p:sldId id="280" r:id="rId9"/>
    <p:sldId id="281" r:id="rId10"/>
    <p:sldId id="286" r:id="rId11"/>
    <p:sldId id="285" r:id="rId12"/>
    <p:sldId id="287" r:id="rId13"/>
    <p:sldId id="284" r:id="rId14"/>
    <p:sldId id="289" r:id="rId15"/>
    <p:sldId id="28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780"/>
    <p:restoredTop sz="79614"/>
  </p:normalViewPr>
  <p:slideViewPr>
    <p:cSldViewPr snapToGrid="0" snapToObjects="1" showGuides="1">
      <p:cViewPr varScale="1">
        <p:scale>
          <a:sx n="95" d="100"/>
          <a:sy n="95" d="100"/>
        </p:scale>
        <p:origin x="1512"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17533A-0973-184A-B90A-084DFDD297BB}" type="datetimeFigureOut">
              <a:rPr lang="en-US" smtClean="0"/>
              <a:t>10/2/23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1F83AE-0BCE-8341-B095-42AC987AADE8}" type="slidenum">
              <a:rPr lang="en-US" smtClean="0"/>
              <a:t>‹#›</a:t>
            </a:fld>
            <a:endParaRPr lang="en-US"/>
          </a:p>
        </p:txBody>
      </p:sp>
    </p:spTree>
    <p:extLst>
      <p:ext uri="{BB962C8B-B14F-4D97-AF65-F5344CB8AC3E}">
        <p14:creationId xmlns:p14="http://schemas.microsoft.com/office/powerpoint/2010/main" val="4036505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simplilearn.com/learn-the-basics-of-python-article"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would like to emphasize the importance of some basic Terms and definitions. Although it sound very boring right now,</a:t>
            </a:r>
          </a:p>
          <a:p>
            <a:r>
              <a:rPr lang="en-US" dirty="0"/>
              <a:t>it helps you build a solid foundation for more complex tasks and enforces logical thinking</a:t>
            </a:r>
          </a:p>
        </p:txBody>
      </p:sp>
      <p:sp>
        <p:nvSpPr>
          <p:cNvPr id="4" name="Slide Number Placeholder 3"/>
          <p:cNvSpPr>
            <a:spLocks noGrp="1"/>
          </p:cNvSpPr>
          <p:nvPr>
            <p:ph type="sldNum" sz="quarter" idx="5"/>
          </p:nvPr>
        </p:nvSpPr>
        <p:spPr/>
        <p:txBody>
          <a:bodyPr/>
          <a:lstStyle/>
          <a:p>
            <a:fld id="{351F83AE-0BCE-8341-B095-42AC987AADE8}" type="slidenum">
              <a:rPr lang="en-US" smtClean="0"/>
              <a:t>3</a:t>
            </a:fld>
            <a:endParaRPr lang="en-US"/>
          </a:p>
        </p:txBody>
      </p:sp>
    </p:spTree>
    <p:extLst>
      <p:ext uri="{BB962C8B-B14F-4D97-AF65-F5344CB8AC3E}">
        <p14:creationId xmlns:p14="http://schemas.microsoft.com/office/powerpoint/2010/main" val="1541030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have already a few ways to import your data into R, but there are many more. basically for all kind of data structure you will find a corresponding package for import</a:t>
            </a:r>
          </a:p>
        </p:txBody>
      </p:sp>
      <p:sp>
        <p:nvSpPr>
          <p:cNvPr id="4" name="Slide Number Placeholder 3"/>
          <p:cNvSpPr>
            <a:spLocks noGrp="1"/>
          </p:cNvSpPr>
          <p:nvPr>
            <p:ph type="sldNum" sz="quarter" idx="5"/>
          </p:nvPr>
        </p:nvSpPr>
        <p:spPr/>
        <p:txBody>
          <a:bodyPr/>
          <a:lstStyle/>
          <a:p>
            <a:fld id="{351F83AE-0BCE-8341-B095-42AC987AADE8}" type="slidenum">
              <a:rPr lang="en-US" smtClean="0"/>
              <a:t>13</a:t>
            </a:fld>
            <a:endParaRPr lang="en-US"/>
          </a:p>
        </p:txBody>
      </p:sp>
    </p:spTree>
    <p:extLst>
      <p:ext uri="{BB962C8B-B14F-4D97-AF65-F5344CB8AC3E}">
        <p14:creationId xmlns:p14="http://schemas.microsoft.com/office/powerpoint/2010/main" val="29146473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1F83AE-0BCE-8341-B095-42AC987AADE8}" type="slidenum">
              <a:rPr lang="en-US" smtClean="0"/>
              <a:t>14</a:t>
            </a:fld>
            <a:endParaRPr lang="en-US"/>
          </a:p>
        </p:txBody>
      </p:sp>
    </p:spTree>
    <p:extLst>
      <p:ext uri="{BB962C8B-B14F-4D97-AF65-F5344CB8AC3E}">
        <p14:creationId xmlns:p14="http://schemas.microsoft.com/office/powerpoint/2010/main" val="3348405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1F83AE-0BCE-8341-B095-42AC987AADE8}" type="slidenum">
              <a:rPr lang="en-US" smtClean="0"/>
              <a:t>15</a:t>
            </a:fld>
            <a:endParaRPr lang="en-US"/>
          </a:p>
        </p:txBody>
      </p:sp>
    </p:spTree>
    <p:extLst>
      <p:ext uri="{BB962C8B-B14F-4D97-AF65-F5344CB8AC3E}">
        <p14:creationId xmlns:p14="http://schemas.microsoft.com/office/powerpoint/2010/main" val="1330918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1F83AE-0BCE-8341-B095-42AC987AADE8}" type="slidenum">
              <a:rPr lang="en-US" smtClean="0"/>
              <a:t>4</a:t>
            </a:fld>
            <a:endParaRPr lang="en-US"/>
          </a:p>
        </p:txBody>
      </p:sp>
    </p:spTree>
    <p:extLst>
      <p:ext uri="{BB962C8B-B14F-4D97-AF65-F5344CB8AC3E}">
        <p14:creationId xmlns:p14="http://schemas.microsoft.com/office/powerpoint/2010/main" val="4259942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can be further defined by different formats and structures</a:t>
            </a:r>
          </a:p>
        </p:txBody>
      </p:sp>
      <p:sp>
        <p:nvSpPr>
          <p:cNvPr id="4" name="Slide Number Placeholder 3"/>
          <p:cNvSpPr>
            <a:spLocks noGrp="1"/>
          </p:cNvSpPr>
          <p:nvPr>
            <p:ph type="sldNum" sz="quarter" idx="5"/>
          </p:nvPr>
        </p:nvSpPr>
        <p:spPr/>
        <p:txBody>
          <a:bodyPr/>
          <a:lstStyle/>
          <a:p>
            <a:fld id="{351F83AE-0BCE-8341-B095-42AC987AADE8}" type="slidenum">
              <a:rPr lang="en-US" smtClean="0"/>
              <a:t>6</a:t>
            </a:fld>
            <a:endParaRPr lang="en-US"/>
          </a:p>
        </p:txBody>
      </p:sp>
    </p:spTree>
    <p:extLst>
      <p:ext uri="{BB962C8B-B14F-4D97-AF65-F5344CB8AC3E}">
        <p14:creationId xmlns:p14="http://schemas.microsoft.com/office/powerpoint/2010/main" val="16283567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Over the last few decades, numerous programming languages have evolved to fulfill various purposes. What's intriguing to observe is that even so-called "old" languages continue to maintain their popularity within the top 20. </a:t>
            </a:r>
            <a:r>
              <a:rPr lang="en-US" sz="1200" b="0" i="0" kern="1200">
                <a:solidFill>
                  <a:schemeClr val="tx1"/>
                </a:solidFill>
                <a:effectLst/>
                <a:latin typeface="+mn-lt"/>
                <a:ea typeface="+mn-ea"/>
                <a:cs typeface="+mn-cs"/>
              </a:rPr>
              <a:t>Take Python, for instance, which remains relevant due to its applications in AI and deep learning.</a:t>
            </a: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351F83AE-0BCE-8341-B095-42AC987AADE8}" type="slidenum">
              <a:rPr lang="en-US" smtClean="0"/>
              <a:t>7</a:t>
            </a:fld>
            <a:endParaRPr lang="en-US"/>
          </a:p>
        </p:txBody>
      </p:sp>
    </p:spTree>
    <p:extLst>
      <p:ext uri="{BB962C8B-B14F-4D97-AF65-F5344CB8AC3E}">
        <p14:creationId xmlns:p14="http://schemas.microsoft.com/office/powerpoint/2010/main" val="2503160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Programming languages can be categorized based on their level of implementation, which refers to how closely they are tied to the hardware and how much abstraction they provide to programmers. At a high level of implementation, languages offer greater abstraction, making them easier to use but potentially less efficient. In contrast, low-level languages provide less abstraction, giving programmers more control over hardware but requiring more detailed coding.</a:t>
            </a:r>
          </a:p>
          <a:p>
            <a:endParaRPr lang="en-US" dirty="0"/>
          </a:p>
          <a:p>
            <a:r>
              <a:rPr lang="en-US" dirty="0"/>
              <a:t>- **High-Level Languages:** These languages, like Python, JavaScript, Julia and R, provide a high level of abstraction, making programming more accessible and efficient in </a:t>
            </a:r>
            <a:r>
              <a:rPr lang="en-US" sz="1200" b="0" i="0" kern="1200" dirty="0">
                <a:solidFill>
                  <a:schemeClr val="tx1"/>
                </a:solidFill>
                <a:effectLst/>
                <a:latin typeface="+mn-lt"/>
                <a:ea typeface="+mn-ea"/>
                <a:cs typeface="+mn-cs"/>
              </a:rPr>
              <a:t>simplify coding</a:t>
            </a:r>
            <a:r>
              <a:rPr lang="en-US" dirty="0"/>
              <a:t>. They are closer to human language and offer built-in functions and libraries for various tasks, simplifying development. However, they sacrifice some control over hardware, potentially resulting in less optimized code.</a:t>
            </a:r>
          </a:p>
          <a:p>
            <a:endParaRPr lang="en-US" dirty="0"/>
          </a:p>
          <a:p>
            <a:r>
              <a:rPr lang="en-US" dirty="0"/>
              <a:t>- **Mid-Level Languages:** Languages like C and C++ strike a balance between high and low levels of implementation. They offer a good mix of abstraction and control, making them suitable for system programming, game development, and performance-critical applications. Programmers can manage memory and hardware details when needed.</a:t>
            </a:r>
          </a:p>
          <a:p>
            <a:endParaRPr lang="en-US" dirty="0"/>
          </a:p>
          <a:p>
            <a:r>
              <a:rPr lang="en-US" dirty="0"/>
              <a:t>- **Low-Level Languages:** Assembly language and machine code are low-level languages that provide the closest control over hardware. They are challenging to work with and require detailed knowledge of a specific computer architecture. However, they enable precise optimization for performance-critical applications and system-level programming.</a:t>
            </a:r>
          </a:p>
          <a:p>
            <a:endParaRPr lang="en-US" dirty="0"/>
          </a:p>
          <a:p>
            <a:r>
              <a:rPr lang="en-US" dirty="0"/>
              <a:t>The choice of programming language depends on the specific requirements of a project. High-level languages are often preferred for rapid development and ease of use, while low-level languages are chosen for tasks demanding maximum control and efficiency. Mid-level languages offer a compromise, making them versatile for a wide range of applications.</a:t>
            </a:r>
          </a:p>
        </p:txBody>
      </p:sp>
      <p:sp>
        <p:nvSpPr>
          <p:cNvPr id="4" name="Slide Number Placeholder 3"/>
          <p:cNvSpPr>
            <a:spLocks noGrp="1"/>
          </p:cNvSpPr>
          <p:nvPr>
            <p:ph type="sldNum" sz="quarter" idx="5"/>
          </p:nvPr>
        </p:nvSpPr>
        <p:spPr/>
        <p:txBody>
          <a:bodyPr/>
          <a:lstStyle/>
          <a:p>
            <a:fld id="{351F83AE-0BCE-8341-B095-42AC987AADE8}" type="slidenum">
              <a:rPr lang="en-US" smtClean="0"/>
              <a:t>8</a:t>
            </a:fld>
            <a:endParaRPr lang="en-US"/>
          </a:p>
        </p:txBody>
      </p:sp>
    </p:spTree>
    <p:extLst>
      <p:ext uri="{BB962C8B-B14F-4D97-AF65-F5344CB8AC3E}">
        <p14:creationId xmlns:p14="http://schemas.microsoft.com/office/powerpoint/2010/main" val="739148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1F83AE-0BCE-8341-B095-42AC987AADE8}" type="slidenum">
              <a:rPr lang="en-US" smtClean="0"/>
              <a:t>9</a:t>
            </a:fld>
            <a:endParaRPr lang="en-US"/>
          </a:p>
        </p:txBody>
      </p:sp>
    </p:spTree>
    <p:extLst>
      <p:ext uri="{BB962C8B-B14F-4D97-AF65-F5344CB8AC3E}">
        <p14:creationId xmlns:p14="http://schemas.microsoft.com/office/powerpoint/2010/main" val="1948238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51F83AE-0BCE-8341-B095-42AC987AADE8}" type="slidenum">
              <a:rPr lang="en-US" smtClean="0"/>
              <a:t>10</a:t>
            </a:fld>
            <a:endParaRPr lang="en-US"/>
          </a:p>
        </p:txBody>
      </p:sp>
    </p:spTree>
    <p:extLst>
      <p:ext uri="{BB962C8B-B14F-4D97-AF65-F5344CB8AC3E}">
        <p14:creationId xmlns:p14="http://schemas.microsoft.com/office/powerpoint/2010/main" val="30623561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Does R Have Any Drawbacks?</a:t>
            </a:r>
          </a:p>
          <a:p>
            <a:r>
              <a:rPr lang="en-US" sz="1200" b="0" i="0" kern="1200" dirty="0">
                <a:solidFill>
                  <a:schemeClr val="tx1"/>
                </a:solidFill>
                <a:effectLst/>
                <a:latin typeface="+mn-lt"/>
                <a:ea typeface="+mn-ea"/>
                <a:cs typeface="+mn-cs"/>
              </a:rPr>
              <a:t>R is not an easy beginner language. R has a steep learning curve. </a:t>
            </a:r>
          </a:p>
          <a:p>
            <a:r>
              <a:rPr lang="en-US" sz="1200" b="0" i="0" kern="1200" dirty="0">
                <a:solidFill>
                  <a:schemeClr val="tx1"/>
                </a:solidFill>
                <a:effectLst/>
                <a:latin typeface="+mn-lt"/>
                <a:ea typeface="+mn-ea"/>
                <a:cs typeface="+mn-cs"/>
              </a:rPr>
              <a:t>It’s slow. R is slower than other programming languages like </a:t>
            </a:r>
            <a:r>
              <a:rPr lang="en-US" sz="1200" b="0" i="0" u="none" strike="noStrike" kern="1200" dirty="0">
                <a:solidFill>
                  <a:schemeClr val="tx1"/>
                </a:solidFill>
                <a:effectLst/>
                <a:latin typeface="+mn-lt"/>
                <a:ea typeface="+mn-ea"/>
                <a:cs typeface="+mn-cs"/>
                <a:hlinkClick r:id="rId3" tooltip="Python"/>
              </a:rPr>
              <a:t>Python</a:t>
            </a:r>
            <a:r>
              <a:rPr lang="en-US" sz="1200" b="0" i="0" kern="1200" dirty="0">
                <a:solidFill>
                  <a:schemeClr val="tx1"/>
                </a:solidFill>
                <a:effectLst/>
                <a:latin typeface="+mn-lt"/>
                <a:ea typeface="+mn-ea"/>
                <a:cs typeface="+mn-cs"/>
              </a:rPr>
              <a:t> or MATLAB.</a:t>
            </a:r>
          </a:p>
          <a:p>
            <a:r>
              <a:rPr lang="en-US" sz="1200" b="0" i="0" kern="1200" dirty="0">
                <a:solidFill>
                  <a:schemeClr val="tx1"/>
                </a:solidFill>
                <a:effectLst/>
                <a:latin typeface="+mn-lt"/>
                <a:ea typeface="+mn-ea"/>
                <a:cs typeface="+mn-cs"/>
              </a:rPr>
              <a:t>It takes up a lot of memory. Memory management isn’t one of R’s strong points. </a:t>
            </a:r>
          </a:p>
          <a:p>
            <a:r>
              <a:rPr lang="en-US" sz="1200" b="0" i="0" kern="1200" dirty="0">
                <a:solidFill>
                  <a:schemeClr val="tx1"/>
                </a:solidFill>
                <a:effectLst/>
                <a:latin typeface="+mn-lt"/>
                <a:ea typeface="+mn-ea"/>
                <a:cs typeface="+mn-cs"/>
              </a:rPr>
              <a:t>It doesn’t have consistent documentation/package quality. Docs and packages can be patchy and inconsistent, or incomplete. </a:t>
            </a:r>
          </a:p>
          <a:p>
            <a:r>
              <a:rPr lang="en-US" sz="1200" b="0" i="0" kern="1200" dirty="0">
                <a:solidFill>
                  <a:schemeClr val="tx1"/>
                </a:solidFill>
                <a:effectLst/>
                <a:latin typeface="+mn-lt"/>
                <a:ea typeface="+mn-ea"/>
                <a:cs typeface="+mn-cs"/>
              </a:rPr>
              <a:t>That’s the price you pay for a language that doesn’t have official, dedicated support and instead is maintained and added to by the community. </a:t>
            </a:r>
          </a:p>
          <a:p>
            <a:endParaRPr lang="en-US" dirty="0"/>
          </a:p>
          <a:p>
            <a:endParaRPr lang="en-US" dirty="0"/>
          </a:p>
        </p:txBody>
      </p:sp>
      <p:sp>
        <p:nvSpPr>
          <p:cNvPr id="4" name="Slide Number Placeholder 3"/>
          <p:cNvSpPr>
            <a:spLocks noGrp="1"/>
          </p:cNvSpPr>
          <p:nvPr>
            <p:ph type="sldNum" sz="quarter" idx="5"/>
          </p:nvPr>
        </p:nvSpPr>
        <p:spPr/>
        <p:txBody>
          <a:bodyPr/>
          <a:lstStyle/>
          <a:p>
            <a:fld id="{351F83AE-0BCE-8341-B095-42AC987AADE8}" type="slidenum">
              <a:rPr lang="en-US" smtClean="0"/>
              <a:t>11</a:t>
            </a:fld>
            <a:endParaRPr lang="en-US"/>
          </a:p>
        </p:txBody>
      </p:sp>
    </p:spTree>
    <p:extLst>
      <p:ext uri="{BB962C8B-B14F-4D97-AF65-F5344CB8AC3E}">
        <p14:creationId xmlns:p14="http://schemas.microsoft.com/office/powerpoint/2010/main" val="281295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lets talk about the good part, and why we use R:</a:t>
            </a:r>
          </a:p>
          <a:p>
            <a:r>
              <a:rPr lang="en-US" sz="1200" b="1" i="0" kern="1200" dirty="0">
                <a:solidFill>
                  <a:schemeClr val="tx1"/>
                </a:solidFill>
                <a:effectLst/>
                <a:latin typeface="+mn-lt"/>
                <a:ea typeface="+mn-ea"/>
                <a:cs typeface="+mn-cs"/>
              </a:rPr>
              <a:t>Statistical Analysis and Data Manipulation: </a:t>
            </a:r>
            <a:r>
              <a:rPr lang="en-US" sz="1200" b="0" i="0" kern="1200" dirty="0">
                <a:solidFill>
                  <a:schemeClr val="tx1"/>
                </a:solidFill>
                <a:effectLst/>
                <a:latin typeface="+mn-lt"/>
                <a:ea typeface="+mn-ea"/>
                <a:cs typeface="+mn-cs"/>
              </a:rPr>
              <a:t>R was designed with a strong focus on statistical analysis and data manipulation. It provides a wide range of built-in statistical functions and libraries that allow data scientists and analysts to perform complex analyses and calculations efficiently</a:t>
            </a:r>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Rich Ecosystem of Packages: basically for every task exists a package. This many packages can be overwhelming in the beginning</a:t>
            </a:r>
          </a:p>
          <a:p>
            <a:r>
              <a:rPr lang="en-US" sz="1200" b="1" i="0" kern="1200" dirty="0">
                <a:solidFill>
                  <a:schemeClr val="tx1"/>
                </a:solidFill>
                <a:effectLst/>
                <a:latin typeface="+mn-lt"/>
                <a:ea typeface="+mn-ea"/>
                <a:cs typeface="+mn-cs"/>
              </a:rPr>
              <a:t>Data Visualization: very powerful </a:t>
            </a:r>
            <a:r>
              <a:rPr lang="en-US" sz="1200" b="0" i="0" kern="1200" dirty="0">
                <a:solidFill>
                  <a:schemeClr val="tx1"/>
                </a:solidFill>
                <a:effectLst/>
                <a:latin typeface="+mn-lt"/>
                <a:ea typeface="+mn-ea"/>
                <a:cs typeface="+mn-cs"/>
              </a:rPr>
              <a:t>highly customizable and publication-quality graphs and visualizations</a:t>
            </a:r>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Open Source and Free (compare to e.g. </a:t>
            </a:r>
            <a:r>
              <a:rPr lang="en-US" sz="1200" b="1" i="0" kern="1200" dirty="0" err="1">
                <a:solidFill>
                  <a:schemeClr val="tx1"/>
                </a:solidFill>
                <a:effectLst/>
                <a:latin typeface="+mn-lt"/>
                <a:ea typeface="+mn-ea"/>
                <a:cs typeface="+mn-cs"/>
              </a:rPr>
              <a:t>Matlab</a:t>
            </a:r>
            <a:r>
              <a:rPr lang="en-US" sz="1200" b="1" i="0" kern="1200" dirty="0">
                <a:solidFill>
                  <a:schemeClr val="tx1"/>
                </a:solidFill>
                <a:effectLst/>
                <a:latin typeface="+mn-lt"/>
                <a:ea typeface="+mn-ea"/>
                <a:cs typeface="+mn-cs"/>
              </a:rPr>
              <a:t>)</a:t>
            </a:r>
          </a:p>
          <a:p>
            <a:r>
              <a:rPr lang="en-US" sz="1200" b="1" i="0" kern="1200" dirty="0">
                <a:solidFill>
                  <a:schemeClr val="tx1"/>
                </a:solidFill>
                <a:effectLst/>
                <a:latin typeface="+mn-lt"/>
                <a:ea typeface="+mn-ea"/>
                <a:cs typeface="+mn-cs"/>
              </a:rPr>
              <a:t>Community and Learning Resources: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Academic and Research Use: </a:t>
            </a:r>
            <a:r>
              <a:rPr lang="en-US" sz="1200" b="0" i="0" kern="1200" dirty="0">
                <a:solidFill>
                  <a:schemeClr val="tx1"/>
                </a:solidFill>
                <a:effectLst/>
                <a:latin typeface="+mn-lt"/>
                <a:ea typeface="+mn-ea"/>
                <a:cs typeface="+mn-cs"/>
              </a:rPr>
              <a:t>R is widely used in academia and research for statistical analysis, making it a common choice for researchers</a:t>
            </a:r>
            <a:endParaRPr lang="en-US" sz="1200" b="1" i="0" kern="1200" dirty="0">
              <a:solidFill>
                <a:schemeClr val="tx1"/>
              </a:solidFill>
              <a:effectLst/>
              <a:latin typeface="+mn-lt"/>
              <a:ea typeface="+mn-ea"/>
              <a:cs typeface="+mn-cs"/>
            </a:endParaRPr>
          </a:p>
          <a:p>
            <a:r>
              <a:rPr lang="en-US" sz="1200" b="1" i="0" kern="1200" dirty="0">
                <a:solidFill>
                  <a:schemeClr val="tx1"/>
                </a:solidFill>
                <a:effectLst/>
                <a:latin typeface="+mn-lt"/>
                <a:ea typeface="+mn-ea"/>
                <a:cs typeface="+mn-cs"/>
              </a:rPr>
              <a:t>Interactive Data Exploration</a:t>
            </a:r>
            <a:r>
              <a:rPr lang="en-US" sz="1200" b="0" i="0" kern="1200" dirty="0">
                <a:solidFill>
                  <a:schemeClr val="tx1"/>
                </a:solidFill>
                <a:effectLst/>
                <a:latin typeface="+mn-lt"/>
                <a:ea typeface="+mn-ea"/>
                <a:cs typeface="+mn-cs"/>
              </a:rPr>
              <a:t>:</a:t>
            </a:r>
            <a:endParaRPr lang="en-US"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351F83AE-0BCE-8341-B095-42AC987AADE8}" type="slidenum">
              <a:rPr lang="en-US" smtClean="0"/>
              <a:t>12</a:t>
            </a:fld>
            <a:endParaRPr lang="en-US"/>
          </a:p>
        </p:txBody>
      </p:sp>
    </p:spTree>
    <p:extLst>
      <p:ext uri="{BB962C8B-B14F-4D97-AF65-F5344CB8AC3E}">
        <p14:creationId xmlns:p14="http://schemas.microsoft.com/office/powerpoint/2010/main" val="21938365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9B5F3-7E7D-DF45-BC0A-54E49101B9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83A97F-6C72-4A41-BFDA-C0A631B153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901007C-86CA-8842-AA49-CECD3008ABA5}"/>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5" name="Footer Placeholder 4">
            <a:extLst>
              <a:ext uri="{FF2B5EF4-FFF2-40B4-BE49-F238E27FC236}">
                <a16:creationId xmlns:a16="http://schemas.microsoft.com/office/drawing/2014/main" id="{6F434B0D-E658-7849-84A9-E08C71BB92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FFF089-CD6D-C246-A36B-5D0BC41490A5}"/>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12021292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50FD1-FA46-E049-A9E1-84E11D87D1D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BF8341-5F2E-CD4A-9F0E-1400352B38B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0C893A-82C3-284D-8447-2CE7F8F9D71F}"/>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5" name="Footer Placeholder 4">
            <a:extLst>
              <a:ext uri="{FF2B5EF4-FFF2-40B4-BE49-F238E27FC236}">
                <a16:creationId xmlns:a16="http://schemas.microsoft.com/office/drawing/2014/main" id="{C0CD3305-FE2E-5C40-AB56-31BC910C18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7C8586-4267-004E-A66C-807987993214}"/>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1945171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65BB04F-02CE-D741-BBD3-1F2C7EA0A26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A9E6E6-176A-B640-B35A-221A2F7DCCE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BA2C90-D16E-C545-BCC3-29A1DF6A8E16}"/>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5" name="Footer Placeholder 4">
            <a:extLst>
              <a:ext uri="{FF2B5EF4-FFF2-40B4-BE49-F238E27FC236}">
                <a16:creationId xmlns:a16="http://schemas.microsoft.com/office/drawing/2014/main" id="{EFFD438E-A5B2-494C-87C5-D32A5EBFD6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4A9E2D-8610-9A42-9690-5D0E5B74A34E}"/>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1725259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83FB0-671F-E747-9439-1A87746067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A4193E-A5C5-744B-9BBC-2402FBA1EEF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CA7820-4FE3-264C-90E8-FBCDCD5B6AB4}"/>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5" name="Footer Placeholder 4">
            <a:extLst>
              <a:ext uri="{FF2B5EF4-FFF2-40B4-BE49-F238E27FC236}">
                <a16:creationId xmlns:a16="http://schemas.microsoft.com/office/drawing/2014/main" id="{CE355FA4-188B-E340-8D8D-01F3D45A61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3614BD-18AC-914E-B03D-BF1D6D952B66}"/>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32414884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90B98-DEC1-0C44-B6B5-2817810BFC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EB5CDD-8F16-DC4F-9725-EEA5F39152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D9C3D0C-6BEC-1244-BF1F-2D97741DA0E6}"/>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5" name="Footer Placeholder 4">
            <a:extLst>
              <a:ext uri="{FF2B5EF4-FFF2-40B4-BE49-F238E27FC236}">
                <a16:creationId xmlns:a16="http://schemas.microsoft.com/office/drawing/2014/main" id="{DC705B49-0121-394F-8B22-97D6A95475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93CEAB-7818-FB46-A917-078736F0A01A}"/>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3434723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517EA-4B2B-4B4E-9705-8B8338A250B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090924-681A-E24B-B246-62E1B90B496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E8A6C2-BDEA-1048-896C-34B39E2315B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C4E5FF0-4039-EA4C-A06E-5290C1095118}"/>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6" name="Footer Placeholder 5">
            <a:extLst>
              <a:ext uri="{FF2B5EF4-FFF2-40B4-BE49-F238E27FC236}">
                <a16:creationId xmlns:a16="http://schemas.microsoft.com/office/drawing/2014/main" id="{75866080-68F9-7F43-B920-0003C8BDD1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6D6C21-72DC-B54B-AB33-B26E4C2B181B}"/>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12022150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5987B-088B-304A-8809-0B10CCB4DD0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77D865-2802-6B43-B640-1E81953C92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1FC1AB-DFAD-6342-9E48-238F83FC229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09A2216-E134-7A43-82E6-08C809079D1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882CEAC-10F8-5141-9164-4957DCEE973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CE7A77-7A5F-3749-A32C-58DF8F70A972}"/>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8" name="Footer Placeholder 7">
            <a:extLst>
              <a:ext uri="{FF2B5EF4-FFF2-40B4-BE49-F238E27FC236}">
                <a16:creationId xmlns:a16="http://schemas.microsoft.com/office/drawing/2014/main" id="{762581C4-9355-9A4D-881B-B7D261600AD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E63DBC6-926A-9D48-AD84-A533ED37C34E}"/>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3250473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58E10-F576-9848-AA79-C5597FE48BD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CCE95F5-AFAD-DE46-A2F2-32FEE8072899}"/>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4" name="Footer Placeholder 3">
            <a:extLst>
              <a:ext uri="{FF2B5EF4-FFF2-40B4-BE49-F238E27FC236}">
                <a16:creationId xmlns:a16="http://schemas.microsoft.com/office/drawing/2014/main" id="{5D312F87-435F-4B4E-8644-A0A4F585E3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7F72C8C-198C-904F-8EF1-09AF44F5F483}"/>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34148576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21C4E5-06C9-A348-A8B2-B729FA347AC4}"/>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3" name="Footer Placeholder 2">
            <a:extLst>
              <a:ext uri="{FF2B5EF4-FFF2-40B4-BE49-F238E27FC236}">
                <a16:creationId xmlns:a16="http://schemas.microsoft.com/office/drawing/2014/main" id="{40254FF1-CACB-E54C-8895-2132F024D1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A84F8CD-8B40-9346-8BC6-A1ABD8768B3C}"/>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4026457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67524-D4B7-C944-847A-4F326A430EA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4350D40-4B87-7D4F-96B8-BEFC45D97FB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39C24E-1A85-724D-87A7-7ADC97671C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26D237A-82C3-1345-AD4B-7CAA3FCD9C1E}"/>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6" name="Footer Placeholder 5">
            <a:extLst>
              <a:ext uri="{FF2B5EF4-FFF2-40B4-BE49-F238E27FC236}">
                <a16:creationId xmlns:a16="http://schemas.microsoft.com/office/drawing/2014/main" id="{1C28EFF5-3EB9-7E49-84E3-50A0EE7D72B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B77420D-288A-0148-B452-1F03674312BF}"/>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34384399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864A6-BDDB-C94B-90F0-2BA6003949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143A5F0-1246-8942-9ECA-406CA4A022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F86FAB5-D9AC-F348-92EB-6E572FFDE5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AE44FD-0127-924C-9926-51F0AFA5F2C6}"/>
              </a:ext>
            </a:extLst>
          </p:cNvPr>
          <p:cNvSpPr>
            <a:spLocks noGrp="1"/>
          </p:cNvSpPr>
          <p:nvPr>
            <p:ph type="dt" sz="half" idx="10"/>
          </p:nvPr>
        </p:nvSpPr>
        <p:spPr/>
        <p:txBody>
          <a:bodyPr/>
          <a:lstStyle/>
          <a:p>
            <a:fld id="{2E534F80-7F4E-674E-968E-CB2BBABF3716}" type="datetimeFigureOut">
              <a:rPr lang="en-US" smtClean="0"/>
              <a:t>10/2/23</a:t>
            </a:fld>
            <a:endParaRPr lang="en-US"/>
          </a:p>
        </p:txBody>
      </p:sp>
      <p:sp>
        <p:nvSpPr>
          <p:cNvPr id="6" name="Footer Placeholder 5">
            <a:extLst>
              <a:ext uri="{FF2B5EF4-FFF2-40B4-BE49-F238E27FC236}">
                <a16:creationId xmlns:a16="http://schemas.microsoft.com/office/drawing/2014/main" id="{E7AA491C-67ED-5342-BD3F-772F11188D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1D5FF8-FF4D-F444-ACF1-0EEBAE9F3155}"/>
              </a:ext>
            </a:extLst>
          </p:cNvPr>
          <p:cNvSpPr>
            <a:spLocks noGrp="1"/>
          </p:cNvSpPr>
          <p:nvPr>
            <p:ph type="sldNum" sz="quarter" idx="12"/>
          </p:nvPr>
        </p:nvSpPr>
        <p:spPr/>
        <p:txBody>
          <a:bodyPr/>
          <a:lstStyle/>
          <a:p>
            <a:fld id="{39167108-C43A-204D-BB5F-0DC85A5E977C}" type="slidenum">
              <a:rPr lang="en-US" smtClean="0"/>
              <a:t>‹#›</a:t>
            </a:fld>
            <a:endParaRPr lang="en-US"/>
          </a:p>
        </p:txBody>
      </p:sp>
    </p:spTree>
    <p:extLst>
      <p:ext uri="{BB962C8B-B14F-4D97-AF65-F5344CB8AC3E}">
        <p14:creationId xmlns:p14="http://schemas.microsoft.com/office/powerpoint/2010/main" val="28511121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643EDB-C9D8-544E-89C6-74FE25571E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A19BAC6-0468-D745-8E9C-98C724F10E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14EAEA-7B1E-2E4E-AF56-15C2AEFD3F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534F80-7F4E-674E-968E-CB2BBABF3716}" type="datetimeFigureOut">
              <a:rPr lang="en-US" smtClean="0"/>
              <a:t>10/2/23</a:t>
            </a:fld>
            <a:endParaRPr lang="en-US"/>
          </a:p>
        </p:txBody>
      </p:sp>
      <p:sp>
        <p:nvSpPr>
          <p:cNvPr id="5" name="Footer Placeholder 4">
            <a:extLst>
              <a:ext uri="{FF2B5EF4-FFF2-40B4-BE49-F238E27FC236}">
                <a16:creationId xmlns:a16="http://schemas.microsoft.com/office/drawing/2014/main" id="{7C4B95B9-0F50-2C47-B1B5-5AAA40A091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84321A-327D-8842-BCD9-1ED6E01D6F2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9167108-C43A-204D-BB5F-0DC85A5E977C}" type="slidenum">
              <a:rPr lang="en-US" smtClean="0"/>
              <a:t>‹#›</a:t>
            </a:fld>
            <a:endParaRPr lang="en-US"/>
          </a:p>
        </p:txBody>
      </p:sp>
    </p:spTree>
    <p:extLst>
      <p:ext uri="{BB962C8B-B14F-4D97-AF65-F5344CB8AC3E}">
        <p14:creationId xmlns:p14="http://schemas.microsoft.com/office/powerpoint/2010/main" val="34612695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github.com/rstats-db/RPostgres" TargetMode="External"/><Relationship Id="rId13" Type="http://schemas.openxmlformats.org/officeDocument/2006/relationships/hyperlink" Target="https://github.com/tidyverse/readxl" TargetMode="External"/><Relationship Id="rId18" Type="http://schemas.openxmlformats.org/officeDocument/2006/relationships/hyperlink" Target="https://cran.r-project.org/web/packages/foreign/index.html" TargetMode="External"/><Relationship Id="rId3" Type="http://schemas.openxmlformats.org/officeDocument/2006/relationships/hyperlink" Target="https://github.com/hadley/rvest" TargetMode="External"/><Relationship Id="rId7" Type="http://schemas.openxmlformats.org/officeDocument/2006/relationships/hyperlink" Target="https://github.com/rstats-db/RMySQL" TargetMode="External"/><Relationship Id="rId12" Type="http://schemas.openxmlformats.org/officeDocument/2006/relationships/hyperlink" Target="https://github.com/tidyverse/readr" TargetMode="External"/><Relationship Id="rId17" Type="http://schemas.openxmlformats.org/officeDocument/2006/relationships/hyperlink" Target="https://github.com/tidyverse/haven" TargetMode="External"/><Relationship Id="rId2" Type="http://schemas.openxmlformats.org/officeDocument/2006/relationships/notesSlide" Target="../notesSlides/notesSlide10.xml"/><Relationship Id="rId16" Type="http://schemas.openxmlformats.org/officeDocument/2006/relationships/hyperlink" Target="http://r-datatable.com/" TargetMode="External"/><Relationship Id="rId1" Type="http://schemas.openxmlformats.org/officeDocument/2006/relationships/slideLayout" Target="../slideLayouts/slideLayout2.xml"/><Relationship Id="rId6" Type="http://schemas.openxmlformats.org/officeDocument/2006/relationships/hyperlink" Target="http://r-dbi.github.io/DBI" TargetMode="External"/><Relationship Id="rId11" Type="http://schemas.openxmlformats.org/officeDocument/2006/relationships/hyperlink" Target="https://github.com/ropensci/git2r" TargetMode="External"/><Relationship Id="rId5" Type="http://schemas.openxmlformats.org/officeDocument/2006/relationships/hyperlink" Target="https://github.com/wesm/feather" TargetMode="External"/><Relationship Id="rId15" Type="http://schemas.openxmlformats.org/officeDocument/2006/relationships/hyperlink" Target="https://github.com/mdlincoln/clipr" TargetMode="External"/><Relationship Id="rId10" Type="http://schemas.openxmlformats.org/officeDocument/2006/relationships/hyperlink" Target="https://github.com/sparklyr/sparklyr" TargetMode="External"/><Relationship Id="rId19" Type="http://schemas.openxmlformats.org/officeDocument/2006/relationships/hyperlink" Target="https://github.com/r-lib/httr" TargetMode="External"/><Relationship Id="rId4" Type="http://schemas.openxmlformats.org/officeDocument/2006/relationships/hyperlink" Target="http://www.omegahat.net/RCurl" TargetMode="External"/><Relationship Id="rId9" Type="http://schemas.openxmlformats.org/officeDocument/2006/relationships/hyperlink" Target="https://github.com/rstats-db/RSQLite" TargetMode="External"/><Relationship Id="rId14" Type="http://schemas.openxmlformats.org/officeDocument/2006/relationships/hyperlink" Target="https://github.com/awalker89/openxlsx"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44808F-F34A-2941-B0D3-651B4BEFFD39}"/>
              </a:ext>
            </a:extLst>
          </p:cNvPr>
          <p:cNvPicPr>
            <a:picLocks noChangeAspect="1"/>
          </p:cNvPicPr>
          <p:nvPr/>
        </p:nvPicPr>
        <p:blipFill>
          <a:blip r:embed="rId2"/>
          <a:stretch>
            <a:fillRect/>
          </a:stretch>
        </p:blipFill>
        <p:spPr>
          <a:xfrm>
            <a:off x="1196393" y="11571"/>
            <a:ext cx="9799213" cy="6858000"/>
          </a:xfrm>
          <a:prstGeom prst="rect">
            <a:avLst/>
          </a:prstGeom>
        </p:spPr>
      </p:pic>
      <p:sp>
        <p:nvSpPr>
          <p:cNvPr id="5" name="TextBox 4">
            <a:extLst>
              <a:ext uri="{FF2B5EF4-FFF2-40B4-BE49-F238E27FC236}">
                <a16:creationId xmlns:a16="http://schemas.microsoft.com/office/drawing/2014/main" id="{9ABF20C4-3125-524E-8E4E-E645D4B591EE}"/>
              </a:ext>
            </a:extLst>
          </p:cNvPr>
          <p:cNvSpPr txBox="1"/>
          <p:nvPr/>
        </p:nvSpPr>
        <p:spPr>
          <a:xfrm>
            <a:off x="1273211" y="324088"/>
            <a:ext cx="3703834" cy="830997"/>
          </a:xfrm>
          <a:prstGeom prst="rect">
            <a:avLst/>
          </a:prstGeom>
          <a:noFill/>
          <a:ln w="28575">
            <a:solidFill>
              <a:schemeClr val="accent3">
                <a:lumMod val="40000"/>
                <a:lumOff val="60000"/>
              </a:schemeClr>
            </a:solidFill>
          </a:ln>
        </p:spPr>
        <p:txBody>
          <a:bodyPr wrap="none" rtlCol="0">
            <a:spAutoFit/>
          </a:bodyPr>
          <a:lstStyle/>
          <a:p>
            <a:r>
              <a:rPr lang="en-US" sz="4800" dirty="0">
                <a:solidFill>
                  <a:schemeClr val="bg1"/>
                </a:solidFill>
              </a:rPr>
              <a:t>DATA SCIENCE</a:t>
            </a:r>
          </a:p>
        </p:txBody>
      </p:sp>
    </p:spTree>
    <p:extLst>
      <p:ext uri="{BB962C8B-B14F-4D97-AF65-F5344CB8AC3E}">
        <p14:creationId xmlns:p14="http://schemas.microsoft.com/office/powerpoint/2010/main" val="3830279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61DC5-6259-1344-AC59-F4302EAF7682}"/>
              </a:ext>
            </a:extLst>
          </p:cNvPr>
          <p:cNvSpPr>
            <a:spLocks noGrp="1"/>
          </p:cNvSpPr>
          <p:nvPr>
            <p:ph type="title"/>
          </p:nvPr>
        </p:nvSpPr>
        <p:spPr/>
        <p:txBody>
          <a:bodyPr/>
          <a:lstStyle/>
          <a:p>
            <a:pPr algn="ctr"/>
            <a:r>
              <a:rPr lang="en-US" dirty="0"/>
              <a:t>R programming</a:t>
            </a:r>
          </a:p>
        </p:txBody>
      </p:sp>
      <p:pic>
        <p:nvPicPr>
          <p:cNvPr id="4" name="Picture 3">
            <a:extLst>
              <a:ext uri="{FF2B5EF4-FFF2-40B4-BE49-F238E27FC236}">
                <a16:creationId xmlns:a16="http://schemas.microsoft.com/office/drawing/2014/main" id="{9F5A7801-47DD-EE40-8D9E-83D9E0D62124}"/>
              </a:ext>
            </a:extLst>
          </p:cNvPr>
          <p:cNvPicPr>
            <a:picLocks noChangeAspect="1"/>
          </p:cNvPicPr>
          <p:nvPr/>
        </p:nvPicPr>
        <p:blipFill>
          <a:blip r:embed="rId3"/>
          <a:stretch>
            <a:fillRect/>
          </a:stretch>
        </p:blipFill>
        <p:spPr>
          <a:xfrm>
            <a:off x="2514610" y="2364829"/>
            <a:ext cx="6771279" cy="4404846"/>
          </a:xfrm>
          <a:prstGeom prst="rect">
            <a:avLst/>
          </a:prstGeom>
        </p:spPr>
      </p:pic>
      <p:sp>
        <p:nvSpPr>
          <p:cNvPr id="5" name="TextBox 4">
            <a:extLst>
              <a:ext uri="{FF2B5EF4-FFF2-40B4-BE49-F238E27FC236}">
                <a16:creationId xmlns:a16="http://schemas.microsoft.com/office/drawing/2014/main" id="{B94C9DD0-0255-7A47-8AE7-7D21A64343F8}"/>
              </a:ext>
            </a:extLst>
          </p:cNvPr>
          <p:cNvSpPr txBox="1"/>
          <p:nvPr/>
        </p:nvSpPr>
        <p:spPr>
          <a:xfrm>
            <a:off x="5123682" y="1459855"/>
            <a:ext cx="1944635" cy="461665"/>
          </a:xfrm>
          <a:prstGeom prst="rect">
            <a:avLst/>
          </a:prstGeom>
          <a:noFill/>
        </p:spPr>
        <p:txBody>
          <a:bodyPr wrap="none" rtlCol="0">
            <a:spAutoFit/>
          </a:bodyPr>
          <a:lstStyle/>
          <a:p>
            <a:r>
              <a:rPr lang="en-US" sz="2400" dirty="0"/>
              <a:t>Cons and Pros</a:t>
            </a:r>
          </a:p>
        </p:txBody>
      </p:sp>
    </p:spTree>
    <p:extLst>
      <p:ext uri="{BB962C8B-B14F-4D97-AF65-F5344CB8AC3E}">
        <p14:creationId xmlns:p14="http://schemas.microsoft.com/office/powerpoint/2010/main" val="1622301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61A3D4C-4BF7-544F-B05C-549CA50929BC}"/>
              </a:ext>
            </a:extLst>
          </p:cNvPr>
          <p:cNvPicPr>
            <a:picLocks noChangeAspect="1"/>
          </p:cNvPicPr>
          <p:nvPr/>
        </p:nvPicPr>
        <p:blipFill>
          <a:blip r:embed="rId3"/>
          <a:stretch>
            <a:fillRect/>
          </a:stretch>
        </p:blipFill>
        <p:spPr>
          <a:xfrm>
            <a:off x="3434575" y="409129"/>
            <a:ext cx="4951141" cy="6320606"/>
          </a:xfrm>
          <a:prstGeom prst="rect">
            <a:avLst/>
          </a:prstGeom>
        </p:spPr>
      </p:pic>
    </p:spTree>
    <p:extLst>
      <p:ext uri="{BB962C8B-B14F-4D97-AF65-F5344CB8AC3E}">
        <p14:creationId xmlns:p14="http://schemas.microsoft.com/office/powerpoint/2010/main" val="4052975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264F3A8-5A54-E94E-A101-06C26C72F915}"/>
              </a:ext>
            </a:extLst>
          </p:cNvPr>
          <p:cNvPicPr>
            <a:picLocks noChangeAspect="1"/>
          </p:cNvPicPr>
          <p:nvPr/>
        </p:nvPicPr>
        <p:blipFill>
          <a:blip r:embed="rId3"/>
          <a:stretch>
            <a:fillRect/>
          </a:stretch>
        </p:blipFill>
        <p:spPr>
          <a:xfrm>
            <a:off x="3381375" y="0"/>
            <a:ext cx="5429250" cy="6858000"/>
          </a:xfrm>
          <a:prstGeom prst="rect">
            <a:avLst/>
          </a:prstGeom>
        </p:spPr>
      </p:pic>
    </p:spTree>
    <p:extLst>
      <p:ext uri="{BB962C8B-B14F-4D97-AF65-F5344CB8AC3E}">
        <p14:creationId xmlns:p14="http://schemas.microsoft.com/office/powerpoint/2010/main" val="1740247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944135-3351-C648-B231-608D68872616}"/>
              </a:ext>
            </a:extLst>
          </p:cNvPr>
          <p:cNvSpPr/>
          <p:nvPr/>
        </p:nvSpPr>
        <p:spPr>
          <a:xfrm>
            <a:off x="6266688" y="1854488"/>
            <a:ext cx="6096000" cy="3693319"/>
          </a:xfrm>
          <a:prstGeom prst="rect">
            <a:avLst/>
          </a:prstGeom>
        </p:spPr>
        <p:txBody>
          <a:bodyPr>
            <a:spAutoFit/>
          </a:bodyPr>
          <a:lstStyle/>
          <a:p>
            <a:pPr>
              <a:buFont typeface="Arial" panose="020B0604020202020204" pitchFamily="34" charset="0"/>
              <a:buChar char="•"/>
            </a:pPr>
            <a:r>
              <a:rPr lang="en-US" u="sng" dirty="0">
                <a:solidFill>
                  <a:srgbClr val="242424"/>
                </a:solidFill>
                <a:latin typeface="source-serif-pro"/>
                <a:hlinkClick r:id="rId3"/>
              </a:rPr>
              <a:t>rvest</a:t>
            </a:r>
            <a:r>
              <a:rPr lang="en-US" dirty="0">
                <a:solidFill>
                  <a:srgbClr val="242424"/>
                </a:solidFill>
                <a:latin typeface="source-serif-pro"/>
              </a:rPr>
              <a:t>: extracts (scrape) data from web pages in R.</a:t>
            </a:r>
          </a:p>
          <a:p>
            <a:pPr>
              <a:buFont typeface="Arial" panose="020B0604020202020204" pitchFamily="34" charset="0"/>
              <a:buChar char="•"/>
            </a:pPr>
            <a:r>
              <a:rPr lang="en-US" u="sng" dirty="0">
                <a:solidFill>
                  <a:srgbClr val="242424"/>
                </a:solidFill>
                <a:latin typeface="source-serif-pro"/>
                <a:hlinkClick r:id="rId4"/>
              </a:rPr>
              <a:t>RCurl</a:t>
            </a:r>
            <a:r>
              <a:rPr lang="en-US" dirty="0">
                <a:solidFill>
                  <a:srgbClr val="242424"/>
                </a:solidFill>
                <a:latin typeface="source-serif-pro"/>
              </a:rPr>
              <a:t>: offers a general network client interface, enabling various network-related operations (e.g., HTTP requests, FTP file downloads, URL handling)</a:t>
            </a:r>
          </a:p>
          <a:p>
            <a:pPr>
              <a:buFont typeface="Arial" panose="020B0604020202020204" pitchFamily="34" charset="0"/>
              <a:buChar char="•"/>
            </a:pPr>
            <a:r>
              <a:rPr lang="en-US" u="sng" dirty="0">
                <a:solidFill>
                  <a:srgbClr val="242424"/>
                </a:solidFill>
                <a:latin typeface="source-serif-pro"/>
                <a:hlinkClick r:id="rId5"/>
              </a:rPr>
              <a:t>feather</a:t>
            </a:r>
            <a:r>
              <a:rPr lang="en-US" dirty="0">
                <a:solidFill>
                  <a:srgbClr val="242424"/>
                </a:solidFill>
                <a:latin typeface="source-serif-pro"/>
              </a:rPr>
              <a:t>: provide R bindings to the Feather API, which is a binary file format designed for efficient data storage and exchange.</a:t>
            </a:r>
          </a:p>
          <a:p>
            <a:pPr>
              <a:buFont typeface="Arial" panose="020B0604020202020204" pitchFamily="34" charset="0"/>
              <a:buChar char="•"/>
            </a:pPr>
            <a:r>
              <a:rPr lang="en-US" u="sng" dirty="0">
                <a:solidFill>
                  <a:srgbClr val="242424"/>
                </a:solidFill>
                <a:latin typeface="source-serif-pro"/>
                <a:hlinkClick r:id="rId6"/>
              </a:rPr>
              <a:t>DBI</a:t>
            </a:r>
            <a:r>
              <a:rPr lang="en-US" dirty="0">
                <a:solidFill>
                  <a:srgbClr val="242424"/>
                </a:solidFill>
                <a:latin typeface="source-serif-pro"/>
              </a:rPr>
              <a:t>: interface for communicating with databases from R.</a:t>
            </a:r>
          </a:p>
          <a:p>
            <a:pPr>
              <a:buFont typeface="Arial" panose="020B0604020202020204" pitchFamily="34" charset="0"/>
              <a:buChar char="•"/>
            </a:pPr>
            <a:r>
              <a:rPr lang="en-US" u="sng" dirty="0">
                <a:solidFill>
                  <a:srgbClr val="242424"/>
                </a:solidFill>
                <a:latin typeface="source-serif-pro"/>
                <a:hlinkClick r:id="rId7"/>
              </a:rPr>
              <a:t>RMySQL</a:t>
            </a:r>
            <a:r>
              <a:rPr lang="en-US" dirty="0">
                <a:solidFill>
                  <a:srgbClr val="242424"/>
                </a:solidFill>
                <a:latin typeface="source-serif-pro"/>
              </a:rPr>
              <a:t>: R driver for MySQL databases.</a:t>
            </a:r>
          </a:p>
          <a:p>
            <a:pPr>
              <a:buFont typeface="Arial" panose="020B0604020202020204" pitchFamily="34" charset="0"/>
              <a:buChar char="•"/>
            </a:pPr>
            <a:r>
              <a:rPr lang="en-US" u="sng" dirty="0">
                <a:solidFill>
                  <a:srgbClr val="242424"/>
                </a:solidFill>
                <a:latin typeface="source-serif-pro"/>
                <a:hlinkClick r:id="rId8"/>
              </a:rPr>
              <a:t>RPostgres</a:t>
            </a:r>
            <a:r>
              <a:rPr lang="en-US" dirty="0">
                <a:solidFill>
                  <a:srgbClr val="242424"/>
                </a:solidFill>
                <a:latin typeface="source-serif-pro"/>
              </a:rPr>
              <a:t>: R driver for PostgreSQL databases.</a:t>
            </a:r>
          </a:p>
          <a:p>
            <a:pPr>
              <a:buFont typeface="Arial" panose="020B0604020202020204" pitchFamily="34" charset="0"/>
              <a:buChar char="•"/>
            </a:pPr>
            <a:r>
              <a:rPr lang="en-US" u="sng" dirty="0">
                <a:solidFill>
                  <a:srgbClr val="242424"/>
                </a:solidFill>
                <a:latin typeface="source-serif-pro"/>
                <a:hlinkClick r:id="rId9"/>
              </a:rPr>
              <a:t>RSQLite</a:t>
            </a:r>
            <a:r>
              <a:rPr lang="en-US" dirty="0">
                <a:solidFill>
                  <a:srgbClr val="242424"/>
                </a:solidFill>
                <a:latin typeface="source-serif-pro"/>
              </a:rPr>
              <a:t>: R driver for SQLite databases.</a:t>
            </a:r>
          </a:p>
          <a:p>
            <a:pPr>
              <a:buFont typeface="Arial" panose="020B0604020202020204" pitchFamily="34" charset="0"/>
              <a:buChar char="•"/>
            </a:pPr>
            <a:r>
              <a:rPr lang="en-US" u="sng" dirty="0">
                <a:solidFill>
                  <a:srgbClr val="242424"/>
                </a:solidFill>
                <a:latin typeface="source-serif-pro"/>
                <a:hlinkClick r:id="rId10"/>
              </a:rPr>
              <a:t>sparklyr</a:t>
            </a:r>
            <a:r>
              <a:rPr lang="en-US" dirty="0">
                <a:solidFill>
                  <a:srgbClr val="242424"/>
                </a:solidFill>
                <a:latin typeface="source-serif-pro"/>
              </a:rPr>
              <a:t>: import data into R from Spark </a:t>
            </a:r>
            <a:r>
              <a:rPr lang="en-US" dirty="0" err="1">
                <a:solidFill>
                  <a:srgbClr val="242424"/>
                </a:solidFill>
                <a:latin typeface="source-serif-pro"/>
              </a:rPr>
              <a:t>DataFrames</a:t>
            </a:r>
            <a:r>
              <a:rPr lang="en-US" dirty="0">
                <a:solidFill>
                  <a:srgbClr val="242424"/>
                </a:solidFill>
                <a:latin typeface="source-serif-pro"/>
              </a:rPr>
              <a:t>.</a:t>
            </a:r>
          </a:p>
          <a:p>
            <a:pPr>
              <a:buFont typeface="Arial" panose="020B0604020202020204" pitchFamily="34" charset="0"/>
              <a:buChar char="•"/>
            </a:pPr>
            <a:r>
              <a:rPr lang="en-US" u="sng" dirty="0">
                <a:solidFill>
                  <a:srgbClr val="242424"/>
                </a:solidFill>
                <a:latin typeface="source-serif-pro"/>
                <a:hlinkClick r:id="rId11"/>
              </a:rPr>
              <a:t>git2r</a:t>
            </a:r>
            <a:r>
              <a:rPr lang="en-US" dirty="0">
                <a:solidFill>
                  <a:srgbClr val="242424"/>
                </a:solidFill>
                <a:latin typeface="source-serif-pro"/>
              </a:rPr>
              <a:t>: offers access to Git repositories from R.</a:t>
            </a:r>
            <a:endParaRPr lang="en-US" b="0" i="0" dirty="0">
              <a:solidFill>
                <a:srgbClr val="242424"/>
              </a:solidFill>
              <a:effectLst/>
              <a:latin typeface="source-serif-pro"/>
            </a:endParaRPr>
          </a:p>
        </p:txBody>
      </p:sp>
      <p:sp>
        <p:nvSpPr>
          <p:cNvPr id="5" name="Rectangle 4">
            <a:extLst>
              <a:ext uri="{FF2B5EF4-FFF2-40B4-BE49-F238E27FC236}">
                <a16:creationId xmlns:a16="http://schemas.microsoft.com/office/drawing/2014/main" id="{9EE39D41-B269-654E-99A4-2F8041A7C886}"/>
              </a:ext>
            </a:extLst>
          </p:cNvPr>
          <p:cNvSpPr/>
          <p:nvPr/>
        </p:nvSpPr>
        <p:spPr>
          <a:xfrm>
            <a:off x="0" y="1854488"/>
            <a:ext cx="6096000" cy="3693319"/>
          </a:xfrm>
          <a:prstGeom prst="rect">
            <a:avLst/>
          </a:prstGeom>
        </p:spPr>
        <p:txBody>
          <a:bodyPr>
            <a:spAutoFit/>
          </a:bodyPr>
          <a:lstStyle/>
          <a:p>
            <a:pPr>
              <a:buFont typeface="Arial" panose="020B0604020202020204" pitchFamily="34" charset="0"/>
              <a:buChar char="•"/>
            </a:pPr>
            <a:r>
              <a:rPr lang="en-US" u="sng" dirty="0">
                <a:solidFill>
                  <a:srgbClr val="242424"/>
                </a:solidFill>
                <a:latin typeface="source-serif-pro"/>
                <a:hlinkClick r:id="rId12"/>
              </a:rPr>
              <a:t>readr</a:t>
            </a:r>
            <a:r>
              <a:rPr lang="en-US" dirty="0">
                <a:solidFill>
                  <a:srgbClr val="242424"/>
                </a:solidFill>
                <a:latin typeface="source-serif-pro"/>
              </a:rPr>
              <a:t>: read rectangular text data, such as CSV files, TSV files, and other delimited text files.</a:t>
            </a:r>
          </a:p>
          <a:p>
            <a:pPr>
              <a:buFont typeface="Arial" panose="020B0604020202020204" pitchFamily="34" charset="0"/>
              <a:buChar char="•"/>
            </a:pPr>
            <a:r>
              <a:rPr lang="en-US" u="sng" dirty="0">
                <a:solidFill>
                  <a:srgbClr val="242424"/>
                </a:solidFill>
                <a:latin typeface="source-serif-pro"/>
                <a:hlinkClick r:id="rId13"/>
              </a:rPr>
              <a:t>readxl</a:t>
            </a:r>
            <a:r>
              <a:rPr lang="en-US" dirty="0">
                <a:solidFill>
                  <a:srgbClr val="242424"/>
                </a:solidFill>
                <a:latin typeface="source-serif-pro"/>
              </a:rPr>
              <a:t>: read Excel (XLS and XLSX) files.</a:t>
            </a:r>
          </a:p>
          <a:p>
            <a:pPr>
              <a:buFont typeface="Arial" panose="020B0604020202020204" pitchFamily="34" charset="0"/>
              <a:buChar char="•"/>
            </a:pPr>
            <a:r>
              <a:rPr lang="en-US" u="sng" dirty="0">
                <a:solidFill>
                  <a:srgbClr val="242424"/>
                </a:solidFill>
                <a:latin typeface="source-serif-pro"/>
                <a:hlinkClick r:id="rId14"/>
              </a:rPr>
              <a:t>openxlsx</a:t>
            </a:r>
            <a:r>
              <a:rPr lang="en-US" dirty="0">
                <a:solidFill>
                  <a:srgbClr val="242424"/>
                </a:solidFill>
                <a:latin typeface="source-serif-pro"/>
              </a:rPr>
              <a:t>: read, write, and edit Microsoft Excel (XLSX) files.</a:t>
            </a:r>
          </a:p>
          <a:p>
            <a:pPr>
              <a:buFont typeface="Arial" panose="020B0604020202020204" pitchFamily="34" charset="0"/>
              <a:buChar char="•"/>
            </a:pPr>
            <a:r>
              <a:rPr lang="en-US" u="sng" dirty="0">
                <a:solidFill>
                  <a:srgbClr val="242424"/>
                </a:solidFill>
                <a:latin typeface="source-serif-pro"/>
                <a:hlinkClick r:id="rId15"/>
              </a:rPr>
              <a:t>clipr</a:t>
            </a:r>
            <a:r>
              <a:rPr lang="en-US" dirty="0">
                <a:solidFill>
                  <a:srgbClr val="242424"/>
                </a:solidFill>
                <a:latin typeface="source-serif-pro"/>
              </a:rPr>
              <a:t>: read and write data from the system clipboard, which can be useful for copying and pasting data between R and other applications.</a:t>
            </a:r>
          </a:p>
          <a:p>
            <a:pPr>
              <a:buFont typeface="Arial" panose="020B0604020202020204" pitchFamily="34" charset="0"/>
              <a:buChar char="•"/>
            </a:pPr>
            <a:r>
              <a:rPr lang="en-US" u="sng" dirty="0">
                <a:solidFill>
                  <a:srgbClr val="242424"/>
                </a:solidFill>
                <a:latin typeface="source-serif-pro"/>
                <a:hlinkClick r:id="rId16"/>
              </a:rPr>
              <a:t>data.table</a:t>
            </a:r>
            <a:r>
              <a:rPr lang="en-US" dirty="0">
                <a:solidFill>
                  <a:srgbClr val="242424"/>
                </a:solidFill>
                <a:latin typeface="source-serif-pro"/>
              </a:rPr>
              <a:t>: an extension of R </a:t>
            </a:r>
            <a:r>
              <a:rPr lang="en-US" dirty="0" err="1">
                <a:solidFill>
                  <a:srgbClr val="242424"/>
                </a:solidFill>
                <a:latin typeface="source-serif-pro"/>
              </a:rPr>
              <a:t>data.frame</a:t>
            </a:r>
            <a:r>
              <a:rPr lang="en-US" dirty="0">
                <a:solidFill>
                  <a:srgbClr val="242424"/>
                </a:solidFill>
                <a:latin typeface="source-serif-pro"/>
              </a:rPr>
              <a:t>, designed to be more efficient and faster for handling large datasets.</a:t>
            </a:r>
          </a:p>
          <a:p>
            <a:pPr>
              <a:buFont typeface="Arial" panose="020B0604020202020204" pitchFamily="34" charset="0"/>
              <a:buChar char="•"/>
            </a:pPr>
            <a:r>
              <a:rPr lang="en-US" u="sng" dirty="0">
                <a:solidFill>
                  <a:srgbClr val="242424"/>
                </a:solidFill>
                <a:latin typeface="source-serif-pro"/>
                <a:hlinkClick r:id="rId17"/>
              </a:rPr>
              <a:t>haven</a:t>
            </a:r>
            <a:r>
              <a:rPr lang="en-US" dirty="0">
                <a:solidFill>
                  <a:srgbClr val="242424"/>
                </a:solidFill>
                <a:latin typeface="source-serif-pro"/>
              </a:rPr>
              <a:t>: import and export data from SPSS, Stata, and SAS files.</a:t>
            </a:r>
          </a:p>
          <a:p>
            <a:pPr>
              <a:buFont typeface="Arial" panose="020B0604020202020204" pitchFamily="34" charset="0"/>
              <a:buChar char="•"/>
            </a:pPr>
            <a:r>
              <a:rPr lang="en-US" u="sng" dirty="0">
                <a:solidFill>
                  <a:srgbClr val="242424"/>
                </a:solidFill>
                <a:latin typeface="source-serif-pro"/>
                <a:hlinkClick r:id="rId18"/>
              </a:rPr>
              <a:t>foreign</a:t>
            </a:r>
            <a:r>
              <a:rPr lang="en-US" dirty="0">
                <a:solidFill>
                  <a:srgbClr val="242424"/>
                </a:solidFill>
                <a:latin typeface="source-serif-pro"/>
              </a:rPr>
              <a:t>: import and export data from Epi Info, Minitab, S, SAS, SPSS, Stata, </a:t>
            </a:r>
            <a:r>
              <a:rPr lang="en-US" dirty="0" err="1">
                <a:solidFill>
                  <a:srgbClr val="242424"/>
                </a:solidFill>
                <a:latin typeface="source-serif-pro"/>
              </a:rPr>
              <a:t>Systat</a:t>
            </a:r>
            <a:r>
              <a:rPr lang="en-US" dirty="0">
                <a:solidFill>
                  <a:srgbClr val="242424"/>
                </a:solidFill>
                <a:latin typeface="source-serif-pro"/>
              </a:rPr>
              <a:t>, Weka</a:t>
            </a:r>
          </a:p>
          <a:p>
            <a:pPr>
              <a:buFont typeface="Arial" panose="020B0604020202020204" pitchFamily="34" charset="0"/>
              <a:buChar char="•"/>
            </a:pPr>
            <a:r>
              <a:rPr lang="en-US" u="sng" dirty="0">
                <a:solidFill>
                  <a:srgbClr val="242424"/>
                </a:solidFill>
                <a:latin typeface="source-serif-pro"/>
                <a:hlinkClick r:id="rId19"/>
              </a:rPr>
              <a:t>httr</a:t>
            </a:r>
            <a:r>
              <a:rPr lang="en-US" dirty="0">
                <a:solidFill>
                  <a:srgbClr val="242424"/>
                </a:solidFill>
                <a:latin typeface="source-serif-pro"/>
              </a:rPr>
              <a:t>: work with URLs and HTTP requests in R.</a:t>
            </a:r>
          </a:p>
        </p:txBody>
      </p:sp>
      <p:sp>
        <p:nvSpPr>
          <p:cNvPr id="6" name="TextBox 5">
            <a:extLst>
              <a:ext uri="{FF2B5EF4-FFF2-40B4-BE49-F238E27FC236}">
                <a16:creationId xmlns:a16="http://schemas.microsoft.com/office/drawing/2014/main" id="{2F88C3D0-D139-F44E-9CAF-D89E07A10759}"/>
              </a:ext>
            </a:extLst>
          </p:cNvPr>
          <p:cNvSpPr txBox="1"/>
          <p:nvPr/>
        </p:nvSpPr>
        <p:spPr>
          <a:xfrm>
            <a:off x="4541664" y="866887"/>
            <a:ext cx="3108672" cy="523220"/>
          </a:xfrm>
          <a:prstGeom prst="rect">
            <a:avLst/>
          </a:prstGeom>
          <a:noFill/>
        </p:spPr>
        <p:txBody>
          <a:bodyPr wrap="none" rtlCol="0">
            <a:spAutoFit/>
          </a:bodyPr>
          <a:lstStyle/>
          <a:p>
            <a:r>
              <a:rPr lang="en-US" sz="2800" dirty="0"/>
              <a:t>Get your data into R</a:t>
            </a:r>
          </a:p>
        </p:txBody>
      </p:sp>
    </p:spTree>
    <p:extLst>
      <p:ext uri="{BB962C8B-B14F-4D97-AF65-F5344CB8AC3E}">
        <p14:creationId xmlns:p14="http://schemas.microsoft.com/office/powerpoint/2010/main" val="1810859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DE919EA-7381-0E40-914A-011D5B93D7BD}"/>
              </a:ext>
            </a:extLst>
          </p:cNvPr>
          <p:cNvSpPr txBox="1"/>
          <p:nvPr/>
        </p:nvSpPr>
        <p:spPr>
          <a:xfrm>
            <a:off x="987971" y="1221850"/>
            <a:ext cx="1727396" cy="646331"/>
          </a:xfrm>
          <a:prstGeom prst="rect">
            <a:avLst/>
          </a:prstGeom>
          <a:solidFill>
            <a:schemeClr val="accent2">
              <a:lumMod val="40000"/>
              <a:lumOff val="60000"/>
            </a:schemeClr>
          </a:solidFill>
        </p:spPr>
        <p:txBody>
          <a:bodyPr wrap="none" rtlCol="0">
            <a:spAutoFit/>
          </a:bodyPr>
          <a:lstStyle/>
          <a:p>
            <a:r>
              <a:rPr lang="en-US" dirty="0"/>
              <a:t>Single Data Type</a:t>
            </a:r>
          </a:p>
          <a:p>
            <a:r>
              <a:rPr lang="en-US" dirty="0"/>
              <a:t>(primitive type)</a:t>
            </a:r>
          </a:p>
        </p:txBody>
      </p:sp>
      <p:sp>
        <p:nvSpPr>
          <p:cNvPr id="5" name="TextBox 4">
            <a:extLst>
              <a:ext uri="{FF2B5EF4-FFF2-40B4-BE49-F238E27FC236}">
                <a16:creationId xmlns:a16="http://schemas.microsoft.com/office/drawing/2014/main" id="{6FBAE8B9-21F0-7C47-B428-6A1E05182297}"/>
              </a:ext>
            </a:extLst>
          </p:cNvPr>
          <p:cNvSpPr txBox="1"/>
          <p:nvPr/>
        </p:nvSpPr>
        <p:spPr>
          <a:xfrm>
            <a:off x="7725101" y="1221851"/>
            <a:ext cx="2175339" cy="646331"/>
          </a:xfrm>
          <a:prstGeom prst="rect">
            <a:avLst/>
          </a:prstGeom>
          <a:solidFill>
            <a:schemeClr val="accent2">
              <a:lumMod val="40000"/>
              <a:lumOff val="60000"/>
            </a:schemeClr>
          </a:solidFill>
        </p:spPr>
        <p:txBody>
          <a:bodyPr wrap="none" rtlCol="0">
            <a:spAutoFit/>
          </a:bodyPr>
          <a:lstStyle/>
          <a:p>
            <a:r>
              <a:rPr lang="en-US" dirty="0"/>
              <a:t>Data Structure</a:t>
            </a:r>
          </a:p>
          <a:p>
            <a:r>
              <a:rPr lang="en-US" dirty="0"/>
              <a:t>Composite Data Type</a:t>
            </a:r>
          </a:p>
        </p:txBody>
      </p:sp>
      <p:sp>
        <p:nvSpPr>
          <p:cNvPr id="6" name="TextBox 5">
            <a:extLst>
              <a:ext uri="{FF2B5EF4-FFF2-40B4-BE49-F238E27FC236}">
                <a16:creationId xmlns:a16="http://schemas.microsoft.com/office/drawing/2014/main" id="{92F9DDED-0A48-1044-812C-4730805127DF}"/>
              </a:ext>
            </a:extLst>
          </p:cNvPr>
          <p:cNvSpPr txBox="1"/>
          <p:nvPr/>
        </p:nvSpPr>
        <p:spPr>
          <a:xfrm>
            <a:off x="763469" y="2177617"/>
            <a:ext cx="4476482" cy="2308324"/>
          </a:xfrm>
          <a:prstGeom prst="rect">
            <a:avLst/>
          </a:prstGeom>
          <a:noFill/>
        </p:spPr>
        <p:txBody>
          <a:bodyPr wrap="none" rtlCol="0">
            <a:spAutoFit/>
          </a:bodyPr>
          <a:lstStyle/>
          <a:p>
            <a:r>
              <a:rPr lang="en-US" dirty="0"/>
              <a:t>R has five basic or “atomic” classes of objects:</a:t>
            </a:r>
          </a:p>
          <a:p>
            <a:endParaRPr lang="en-US" dirty="0"/>
          </a:p>
          <a:p>
            <a:endParaRPr lang="en-US" dirty="0"/>
          </a:p>
          <a:p>
            <a:pPr marL="285750" indent="-285750">
              <a:buFont typeface="Arial" panose="020B0604020202020204" pitchFamily="34" charset="0"/>
              <a:buChar char="•"/>
            </a:pPr>
            <a:r>
              <a:rPr lang="en-US" dirty="0"/>
              <a:t>Character (Strings)</a:t>
            </a:r>
          </a:p>
          <a:p>
            <a:pPr marL="285750" indent="-285750">
              <a:buFont typeface="Arial" panose="020B0604020202020204" pitchFamily="34" charset="0"/>
              <a:buChar char="•"/>
            </a:pPr>
            <a:r>
              <a:rPr lang="en-US" dirty="0"/>
              <a:t>numeric (real numbers)</a:t>
            </a:r>
          </a:p>
          <a:p>
            <a:pPr marL="285750" indent="-285750">
              <a:buFont typeface="Arial" panose="020B0604020202020204" pitchFamily="34" charset="0"/>
              <a:buChar char="•"/>
            </a:pPr>
            <a:r>
              <a:rPr lang="en-US" dirty="0"/>
              <a:t>Integer</a:t>
            </a:r>
          </a:p>
          <a:p>
            <a:pPr marL="285750" indent="-285750">
              <a:buFont typeface="Arial" panose="020B0604020202020204" pitchFamily="34" charset="0"/>
              <a:buChar char="•"/>
            </a:pPr>
            <a:r>
              <a:rPr lang="en-US" dirty="0"/>
              <a:t>Complex</a:t>
            </a:r>
          </a:p>
          <a:p>
            <a:pPr marL="285750" indent="-285750">
              <a:buFont typeface="Arial" panose="020B0604020202020204" pitchFamily="34" charset="0"/>
              <a:buChar char="•"/>
            </a:pPr>
            <a:r>
              <a:rPr lang="en-US" dirty="0"/>
              <a:t>Logical (True/False)</a:t>
            </a:r>
          </a:p>
        </p:txBody>
      </p:sp>
      <p:sp>
        <p:nvSpPr>
          <p:cNvPr id="8" name="TextBox 7">
            <a:extLst>
              <a:ext uri="{FF2B5EF4-FFF2-40B4-BE49-F238E27FC236}">
                <a16:creationId xmlns:a16="http://schemas.microsoft.com/office/drawing/2014/main" id="{1D4DA8AB-C839-CA47-916E-6033DFEBC577}"/>
              </a:ext>
            </a:extLst>
          </p:cNvPr>
          <p:cNvSpPr txBox="1"/>
          <p:nvPr/>
        </p:nvSpPr>
        <p:spPr>
          <a:xfrm>
            <a:off x="7367919" y="2177617"/>
            <a:ext cx="4391138" cy="2308324"/>
          </a:xfrm>
          <a:prstGeom prst="rect">
            <a:avLst/>
          </a:prstGeom>
          <a:noFill/>
        </p:spPr>
        <p:txBody>
          <a:bodyPr wrap="none" rtlCol="0">
            <a:spAutoFit/>
          </a:bodyPr>
          <a:lstStyle/>
          <a:p>
            <a:r>
              <a:rPr lang="en-US" dirty="0"/>
              <a:t>Data Structures are “constructed” of simpler </a:t>
            </a:r>
          </a:p>
          <a:p>
            <a:r>
              <a:rPr lang="en-US" dirty="0"/>
              <a:t>Types:</a:t>
            </a:r>
          </a:p>
          <a:p>
            <a:endParaRPr lang="en-US" dirty="0"/>
          </a:p>
          <a:p>
            <a:pPr marL="285750" indent="-285750">
              <a:buFont typeface="Arial" panose="020B0604020202020204" pitchFamily="34" charset="0"/>
              <a:buChar char="•"/>
            </a:pPr>
            <a:r>
              <a:rPr lang="en-US" dirty="0"/>
              <a:t>Vectors</a:t>
            </a:r>
          </a:p>
          <a:p>
            <a:pPr marL="285750" indent="-285750">
              <a:buFont typeface="Arial" panose="020B0604020202020204" pitchFamily="34" charset="0"/>
              <a:buChar char="•"/>
            </a:pPr>
            <a:r>
              <a:rPr lang="en-US" dirty="0"/>
              <a:t>Matrices</a:t>
            </a:r>
          </a:p>
          <a:p>
            <a:pPr marL="285750" indent="-285750">
              <a:buFont typeface="Arial" panose="020B0604020202020204" pitchFamily="34" charset="0"/>
              <a:buChar char="•"/>
            </a:pPr>
            <a:r>
              <a:rPr lang="en-US" dirty="0"/>
              <a:t>Arrays</a:t>
            </a:r>
          </a:p>
          <a:p>
            <a:pPr marL="285750" indent="-285750">
              <a:buFont typeface="Arial" panose="020B0604020202020204" pitchFamily="34" charset="0"/>
              <a:buChar char="•"/>
            </a:pPr>
            <a:r>
              <a:rPr lang="en-US" dirty="0"/>
              <a:t>Lists</a:t>
            </a:r>
          </a:p>
          <a:p>
            <a:pPr marL="285750" indent="-285750">
              <a:buFont typeface="Arial" panose="020B0604020202020204" pitchFamily="34" charset="0"/>
              <a:buChar char="•"/>
            </a:pPr>
            <a:r>
              <a:rPr lang="en-US" dirty="0"/>
              <a:t>Data Frames</a:t>
            </a:r>
          </a:p>
        </p:txBody>
      </p:sp>
      <p:sp>
        <p:nvSpPr>
          <p:cNvPr id="9" name="Right Arrow 8">
            <a:extLst>
              <a:ext uri="{FF2B5EF4-FFF2-40B4-BE49-F238E27FC236}">
                <a16:creationId xmlns:a16="http://schemas.microsoft.com/office/drawing/2014/main" id="{7DDC51DA-9C47-4F4F-955E-D3024A04EECD}"/>
              </a:ext>
            </a:extLst>
          </p:cNvPr>
          <p:cNvSpPr/>
          <p:nvPr/>
        </p:nvSpPr>
        <p:spPr>
          <a:xfrm>
            <a:off x="5087006" y="2774728"/>
            <a:ext cx="1671145" cy="1240221"/>
          </a:xfrm>
          <a:prstGeom prst="rightArrow">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FCCBB60D-879E-794B-9F62-BF1A2631B16F}"/>
              </a:ext>
            </a:extLst>
          </p:cNvPr>
          <p:cNvSpPr txBox="1"/>
          <p:nvPr/>
        </p:nvSpPr>
        <p:spPr>
          <a:xfrm>
            <a:off x="3720661" y="5261268"/>
            <a:ext cx="5283241" cy="1477328"/>
          </a:xfrm>
          <a:prstGeom prst="rect">
            <a:avLst/>
          </a:prstGeom>
          <a:noFill/>
        </p:spPr>
        <p:txBody>
          <a:bodyPr wrap="none" rtlCol="0">
            <a:spAutoFit/>
          </a:bodyPr>
          <a:lstStyle/>
          <a:p>
            <a:r>
              <a:rPr lang="en-US" dirty="0"/>
              <a:t>There are many other complex data types (structures) </a:t>
            </a:r>
          </a:p>
          <a:p>
            <a:r>
              <a:rPr lang="en-US" dirty="0"/>
              <a:t>but they are not part of the base system, like:</a:t>
            </a:r>
          </a:p>
          <a:p>
            <a:pPr marL="285750" indent="-285750">
              <a:buFont typeface="Arial" panose="020B0604020202020204" pitchFamily="34" charset="0"/>
              <a:buChar char="•"/>
            </a:pPr>
            <a:r>
              <a:rPr lang="en-US" dirty="0"/>
              <a:t>Tree</a:t>
            </a:r>
          </a:p>
          <a:p>
            <a:pPr marL="285750" indent="-285750">
              <a:buFont typeface="Arial" panose="020B0604020202020204" pitchFamily="34" charset="0"/>
              <a:buChar char="•"/>
            </a:pPr>
            <a:r>
              <a:rPr lang="en-US" dirty="0"/>
              <a:t>Graph</a:t>
            </a:r>
          </a:p>
          <a:p>
            <a:pPr marL="285750" indent="-285750">
              <a:buFont typeface="Arial" panose="020B0604020202020204" pitchFamily="34" charset="0"/>
              <a:buChar char="•"/>
            </a:pPr>
            <a:r>
              <a:rPr lang="en-US" dirty="0"/>
              <a:t>Hash Table</a:t>
            </a:r>
          </a:p>
        </p:txBody>
      </p:sp>
      <p:sp>
        <p:nvSpPr>
          <p:cNvPr id="11" name="TextBox 10">
            <a:extLst>
              <a:ext uri="{FF2B5EF4-FFF2-40B4-BE49-F238E27FC236}">
                <a16:creationId xmlns:a16="http://schemas.microsoft.com/office/drawing/2014/main" id="{D1847F8F-C039-0C4E-94D8-7A4E5347530D}"/>
              </a:ext>
            </a:extLst>
          </p:cNvPr>
          <p:cNvSpPr txBox="1"/>
          <p:nvPr/>
        </p:nvSpPr>
        <p:spPr>
          <a:xfrm>
            <a:off x="4147261" y="358793"/>
            <a:ext cx="3897477" cy="954107"/>
          </a:xfrm>
          <a:prstGeom prst="rect">
            <a:avLst/>
          </a:prstGeom>
          <a:noFill/>
        </p:spPr>
        <p:txBody>
          <a:bodyPr wrap="none" rtlCol="0">
            <a:spAutoFit/>
          </a:bodyPr>
          <a:lstStyle/>
          <a:p>
            <a:r>
              <a:rPr lang="en-US" sz="2400" b="1" dirty="0"/>
              <a:t>Data Types and Structures in </a:t>
            </a:r>
          </a:p>
          <a:p>
            <a:pPr algn="ctr"/>
            <a:r>
              <a:rPr lang="en-US" sz="3200" b="1" dirty="0"/>
              <a:t>R</a:t>
            </a:r>
          </a:p>
        </p:txBody>
      </p:sp>
    </p:spTree>
    <p:extLst>
      <p:ext uri="{BB962C8B-B14F-4D97-AF65-F5344CB8AC3E}">
        <p14:creationId xmlns:p14="http://schemas.microsoft.com/office/powerpoint/2010/main" val="768495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BD64FE4-B662-DC4C-81DA-9C1831F40F22}"/>
              </a:ext>
            </a:extLst>
          </p:cNvPr>
          <p:cNvPicPr>
            <a:picLocks noChangeAspect="1"/>
          </p:cNvPicPr>
          <p:nvPr/>
        </p:nvPicPr>
        <p:blipFill>
          <a:blip r:embed="rId3"/>
          <a:stretch>
            <a:fillRect/>
          </a:stretch>
        </p:blipFill>
        <p:spPr>
          <a:xfrm>
            <a:off x="196850" y="1187450"/>
            <a:ext cx="11798300" cy="4483100"/>
          </a:xfrm>
          <a:prstGeom prst="rect">
            <a:avLst/>
          </a:prstGeom>
        </p:spPr>
      </p:pic>
    </p:spTree>
    <p:extLst>
      <p:ext uri="{BB962C8B-B14F-4D97-AF65-F5344CB8AC3E}">
        <p14:creationId xmlns:p14="http://schemas.microsoft.com/office/powerpoint/2010/main" val="5473919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9DF6450-302C-E041-889C-C904BE5F3C0C}"/>
              </a:ext>
            </a:extLst>
          </p:cNvPr>
          <p:cNvPicPr>
            <a:picLocks noChangeAspect="1"/>
          </p:cNvPicPr>
          <p:nvPr/>
        </p:nvPicPr>
        <p:blipFill>
          <a:blip r:embed="rId2"/>
          <a:stretch>
            <a:fillRect/>
          </a:stretch>
        </p:blipFill>
        <p:spPr>
          <a:xfrm>
            <a:off x="3352800" y="0"/>
            <a:ext cx="5486400" cy="6858000"/>
          </a:xfrm>
          <a:prstGeom prst="rect">
            <a:avLst/>
          </a:prstGeom>
        </p:spPr>
      </p:pic>
      <p:sp>
        <p:nvSpPr>
          <p:cNvPr id="5" name="TextBox 4">
            <a:extLst>
              <a:ext uri="{FF2B5EF4-FFF2-40B4-BE49-F238E27FC236}">
                <a16:creationId xmlns:a16="http://schemas.microsoft.com/office/drawing/2014/main" id="{C5BF7380-5A9B-984D-82DE-0320F82EC480}"/>
              </a:ext>
            </a:extLst>
          </p:cNvPr>
          <p:cNvSpPr txBox="1"/>
          <p:nvPr/>
        </p:nvSpPr>
        <p:spPr>
          <a:xfrm>
            <a:off x="9236597" y="6470248"/>
            <a:ext cx="2784545" cy="276999"/>
          </a:xfrm>
          <a:prstGeom prst="rect">
            <a:avLst/>
          </a:prstGeom>
          <a:noFill/>
        </p:spPr>
        <p:txBody>
          <a:bodyPr wrap="none" rtlCol="0">
            <a:spAutoFit/>
          </a:bodyPr>
          <a:lstStyle/>
          <a:p>
            <a:r>
              <a:rPr lang="en-US" sz="1200" dirty="0"/>
              <a:t>https://</a:t>
            </a:r>
            <a:r>
              <a:rPr lang="en-US" sz="1200" dirty="0" err="1"/>
              <a:t>www.kaggle.com</a:t>
            </a:r>
            <a:r>
              <a:rPr lang="en-US" sz="1200" dirty="0"/>
              <a:t>/general/210722</a:t>
            </a:r>
          </a:p>
        </p:txBody>
      </p:sp>
    </p:spTree>
    <p:extLst>
      <p:ext uri="{BB962C8B-B14F-4D97-AF65-F5344CB8AC3E}">
        <p14:creationId xmlns:p14="http://schemas.microsoft.com/office/powerpoint/2010/main" val="34624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3F4E44A-29F4-D74D-A93E-32E5C261013D}"/>
              </a:ext>
            </a:extLst>
          </p:cNvPr>
          <p:cNvSpPr txBox="1"/>
          <p:nvPr/>
        </p:nvSpPr>
        <p:spPr>
          <a:xfrm>
            <a:off x="3540749" y="440817"/>
            <a:ext cx="5270995" cy="461665"/>
          </a:xfrm>
          <a:prstGeom prst="rect">
            <a:avLst/>
          </a:prstGeom>
          <a:noFill/>
        </p:spPr>
        <p:txBody>
          <a:bodyPr wrap="none" rtlCol="0">
            <a:spAutoFit/>
          </a:bodyPr>
          <a:lstStyle/>
          <a:p>
            <a:r>
              <a:rPr lang="en-US" sz="2400" b="1" dirty="0"/>
              <a:t>The need of Basic Terms and Definitions</a:t>
            </a:r>
          </a:p>
        </p:txBody>
      </p:sp>
      <p:sp>
        <p:nvSpPr>
          <p:cNvPr id="5" name="TextBox 4">
            <a:extLst>
              <a:ext uri="{FF2B5EF4-FFF2-40B4-BE49-F238E27FC236}">
                <a16:creationId xmlns:a16="http://schemas.microsoft.com/office/drawing/2014/main" id="{0914A8A3-BF2B-C44C-BA58-797D44F6AC0E}"/>
              </a:ext>
            </a:extLst>
          </p:cNvPr>
          <p:cNvSpPr txBox="1"/>
          <p:nvPr/>
        </p:nvSpPr>
        <p:spPr>
          <a:xfrm>
            <a:off x="497541" y="1532965"/>
            <a:ext cx="10685466" cy="4770537"/>
          </a:xfrm>
          <a:prstGeom prst="rect">
            <a:avLst/>
          </a:prstGeom>
          <a:noFill/>
        </p:spPr>
        <p:txBody>
          <a:bodyPr wrap="square" rtlCol="0">
            <a:spAutoFit/>
          </a:bodyPr>
          <a:lstStyle/>
          <a:p>
            <a:pPr marL="171450" indent="-171450">
              <a:buFont typeface="Arial" panose="020B0604020202020204" pitchFamily="34" charset="0"/>
              <a:buChar char="•"/>
            </a:pPr>
            <a:r>
              <a:rPr lang="en-US" b="1" dirty="0"/>
              <a:t>Clarity and Precision:</a:t>
            </a:r>
            <a:r>
              <a:rPr lang="en-US" dirty="0"/>
              <a:t> Proper definitions and consistent terminology; When everyone uses the same terms, there is less room for confusion.</a:t>
            </a:r>
          </a:p>
          <a:p>
            <a:pPr marL="171450" indent="-171450">
              <a:buFont typeface="Arial" panose="020B0604020202020204" pitchFamily="34" charset="0"/>
              <a:buChar char="•"/>
            </a:pPr>
            <a:r>
              <a:rPr lang="en-US" b="1" dirty="0"/>
              <a:t>Building a Strong Foundation: S</a:t>
            </a:r>
            <a:r>
              <a:rPr lang="en-US" dirty="0"/>
              <a:t>olid foundation for more complex topics. </a:t>
            </a:r>
          </a:p>
          <a:p>
            <a:pPr marL="171450" indent="-171450">
              <a:buFont typeface="Arial" panose="020B0604020202020204" pitchFamily="34" charset="0"/>
              <a:buChar char="•"/>
            </a:pPr>
            <a:r>
              <a:rPr lang="en-US" b="1" dirty="0"/>
              <a:t>Problem-Solving Skills:</a:t>
            </a:r>
            <a:r>
              <a:rPr lang="en-US" dirty="0"/>
              <a:t> Programming is fundamentally about problem-solving. Encourages to think critically and logically. It enables them to break down problems into smaller, manageable parts and express their solutions accurately.</a:t>
            </a:r>
          </a:p>
          <a:p>
            <a:pPr marL="171450" indent="-171450">
              <a:buFont typeface="Arial" panose="020B0604020202020204" pitchFamily="34" charset="0"/>
              <a:buChar char="•"/>
            </a:pPr>
            <a:r>
              <a:rPr lang="en-US" b="1" dirty="0"/>
              <a:t>Debugging and Troubleshooting:</a:t>
            </a:r>
            <a:r>
              <a:rPr lang="en-US" dirty="0"/>
              <a:t> When encounter errors in their code (which is inevitable in programming), having a strong grasp of basic terminology can be invaluable for debugging. It allows to identify issues more effectively, which is essential for troubleshooting and problem resolution.</a:t>
            </a:r>
          </a:p>
          <a:p>
            <a:pPr marL="171450" indent="-171450">
              <a:buFont typeface="Arial" panose="020B0604020202020204" pitchFamily="34" charset="0"/>
              <a:buChar char="•"/>
            </a:pPr>
            <a:r>
              <a:rPr lang="en-US" b="1" dirty="0"/>
              <a:t>Reading and Understanding Documentation:</a:t>
            </a:r>
            <a:r>
              <a:rPr lang="en-US" dirty="0"/>
              <a:t> Familiarity with basic terms helps students navigate documentation and understand examples and explanations provided by the R community.</a:t>
            </a:r>
          </a:p>
          <a:p>
            <a:pPr marL="171450" indent="-171450">
              <a:buFont typeface="Arial" panose="020B0604020202020204" pitchFamily="34" charset="0"/>
              <a:buChar char="•"/>
            </a:pPr>
            <a:r>
              <a:rPr lang="en-US" b="1" dirty="0"/>
              <a:t>Collaboration:</a:t>
            </a:r>
            <a:r>
              <a:rPr lang="en-US" dirty="0"/>
              <a:t> In collaborative environments, using consistent terminology is crucial for effective communication among team members. It ensures that everyone is on the same page and can contribute effectively to a project.</a:t>
            </a:r>
          </a:p>
          <a:p>
            <a:pPr marL="171450" indent="-171450">
              <a:buFont typeface="Arial" panose="020B0604020202020204" pitchFamily="34" charset="0"/>
              <a:buChar char="•"/>
            </a:pPr>
            <a:r>
              <a:rPr lang="en-US" b="1" dirty="0"/>
              <a:t>Success in Advanced Topics:</a:t>
            </a:r>
            <a:r>
              <a:rPr lang="en-US" dirty="0"/>
              <a:t> Finally, mastery of basic concepts and terminology is a prerequisite for success in advanced topics.</a:t>
            </a:r>
          </a:p>
          <a:p>
            <a:endParaRPr lang="en-US" sz="1600" dirty="0"/>
          </a:p>
        </p:txBody>
      </p:sp>
    </p:spTree>
    <p:extLst>
      <p:ext uri="{BB962C8B-B14F-4D97-AF65-F5344CB8AC3E}">
        <p14:creationId xmlns:p14="http://schemas.microsoft.com/office/powerpoint/2010/main" val="22273372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AA74EAA-E611-4940-8BFB-15C3E3695440}"/>
              </a:ext>
            </a:extLst>
          </p:cNvPr>
          <p:cNvSpPr txBox="1"/>
          <p:nvPr/>
        </p:nvSpPr>
        <p:spPr>
          <a:xfrm>
            <a:off x="2524935" y="2664112"/>
            <a:ext cx="7905509"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a:t>Data can come in the form of text, observations, figures, images (vector, bitmap), numbers, audio, graphs, or symbols.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 Data is a raw form of knowledge and you have to transform it (cleaning, analyze) and interpret it (context)</a:t>
            </a:r>
          </a:p>
        </p:txBody>
      </p:sp>
      <p:sp>
        <p:nvSpPr>
          <p:cNvPr id="7" name="TextBox 6">
            <a:extLst>
              <a:ext uri="{FF2B5EF4-FFF2-40B4-BE49-F238E27FC236}">
                <a16:creationId xmlns:a16="http://schemas.microsoft.com/office/drawing/2014/main" id="{F08BB3F1-50B9-FE4F-A733-F84EF44FA346}"/>
              </a:ext>
            </a:extLst>
          </p:cNvPr>
          <p:cNvSpPr txBox="1"/>
          <p:nvPr/>
        </p:nvSpPr>
        <p:spPr>
          <a:xfrm>
            <a:off x="3109894" y="744850"/>
            <a:ext cx="5972212" cy="1384995"/>
          </a:xfrm>
          <a:prstGeom prst="rect">
            <a:avLst/>
          </a:prstGeom>
          <a:noFill/>
        </p:spPr>
        <p:txBody>
          <a:bodyPr wrap="none" rtlCol="0">
            <a:spAutoFit/>
          </a:bodyPr>
          <a:lstStyle/>
          <a:p>
            <a:pPr algn="ctr"/>
            <a:r>
              <a:rPr lang="en-US" sz="2800" dirty="0"/>
              <a:t>Data Driven Thinking</a:t>
            </a:r>
          </a:p>
          <a:p>
            <a:pPr algn="ctr"/>
            <a:endParaRPr lang="en-US" sz="2800" dirty="0"/>
          </a:p>
          <a:p>
            <a:pPr algn="ctr"/>
            <a:r>
              <a:rPr lang="en-US" sz="2800" dirty="0"/>
              <a:t>The definition of “Data” in Data-Science</a:t>
            </a:r>
          </a:p>
        </p:txBody>
      </p:sp>
    </p:spTree>
    <p:extLst>
      <p:ext uri="{BB962C8B-B14F-4D97-AF65-F5344CB8AC3E}">
        <p14:creationId xmlns:p14="http://schemas.microsoft.com/office/powerpoint/2010/main" val="2629656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8F016FB-5430-D94B-9B35-0339CAEB27D8}"/>
              </a:ext>
            </a:extLst>
          </p:cNvPr>
          <p:cNvSpPr/>
          <p:nvPr/>
        </p:nvSpPr>
        <p:spPr>
          <a:xfrm>
            <a:off x="2349661" y="4729861"/>
            <a:ext cx="6096000" cy="1200329"/>
          </a:xfrm>
          <a:prstGeom prst="rect">
            <a:avLst/>
          </a:prstGeom>
        </p:spPr>
        <p:txBody>
          <a:bodyPr>
            <a:spAutoFit/>
          </a:bodyPr>
          <a:lstStyle/>
          <a:p>
            <a:pPr fontAlgn="base"/>
            <a:r>
              <a:rPr lang="en-US" b="1" i="0" dirty="0">
                <a:solidFill>
                  <a:srgbClr val="161616"/>
                </a:solidFill>
                <a:effectLst/>
                <a:latin typeface="inherit"/>
              </a:rPr>
              <a:t>Knowledge: </a:t>
            </a:r>
            <a:r>
              <a:rPr lang="en-US" b="0" i="1" dirty="0">
                <a:solidFill>
                  <a:srgbClr val="161616"/>
                </a:solidFill>
                <a:effectLst/>
                <a:latin typeface="inherit"/>
              </a:rPr>
              <a:t>Knowledge</a:t>
            </a:r>
            <a:r>
              <a:rPr lang="en-US" b="0" i="0" dirty="0">
                <a:solidFill>
                  <a:srgbClr val="161616"/>
                </a:solidFill>
                <a:effectLst/>
                <a:latin typeface="inherit"/>
              </a:rPr>
              <a:t> is a collection of information with its associated context. The context is in the form of relationships between information sets collected over time. Knowledge is the outcome of experience working with a pool of information.</a:t>
            </a:r>
          </a:p>
        </p:txBody>
      </p:sp>
      <p:sp>
        <p:nvSpPr>
          <p:cNvPr id="5" name="TextBox 4">
            <a:extLst>
              <a:ext uri="{FF2B5EF4-FFF2-40B4-BE49-F238E27FC236}">
                <a16:creationId xmlns:a16="http://schemas.microsoft.com/office/drawing/2014/main" id="{5A0C74A8-3E7C-3F45-9452-35DCD6969291}"/>
              </a:ext>
            </a:extLst>
          </p:cNvPr>
          <p:cNvSpPr txBox="1"/>
          <p:nvPr/>
        </p:nvSpPr>
        <p:spPr>
          <a:xfrm>
            <a:off x="2326511" y="682910"/>
            <a:ext cx="6655443" cy="923330"/>
          </a:xfrm>
          <a:prstGeom prst="rect">
            <a:avLst/>
          </a:prstGeom>
          <a:noFill/>
        </p:spPr>
        <p:txBody>
          <a:bodyPr wrap="square" rtlCol="0">
            <a:spAutoFit/>
          </a:bodyPr>
          <a:lstStyle/>
          <a:p>
            <a:r>
              <a:rPr lang="en-US" b="1" i="0" dirty="0">
                <a:solidFill>
                  <a:srgbClr val="161616"/>
                </a:solidFill>
                <a:effectLst/>
                <a:latin typeface="inherit"/>
              </a:rPr>
              <a:t>Data: </a:t>
            </a:r>
            <a:r>
              <a:rPr lang="en-US" b="0" i="1" dirty="0">
                <a:solidFill>
                  <a:srgbClr val="161616"/>
                </a:solidFill>
                <a:effectLst/>
                <a:latin typeface="inherit"/>
              </a:rPr>
              <a:t>Data</a:t>
            </a:r>
            <a:r>
              <a:rPr lang="en-US" b="0" i="0" dirty="0">
                <a:solidFill>
                  <a:srgbClr val="161616"/>
                </a:solidFill>
                <a:effectLst/>
                <a:latin typeface="inherit"/>
              </a:rPr>
              <a:t> is a collection of facts, signals, or symbols. </a:t>
            </a:r>
            <a:r>
              <a:rPr lang="en-US" dirty="0">
                <a:solidFill>
                  <a:srgbClr val="161616"/>
                </a:solidFill>
                <a:latin typeface="inherit"/>
              </a:rPr>
              <a:t>Most often it comes in a </a:t>
            </a:r>
            <a:r>
              <a:rPr lang="en-US" b="0" i="0" dirty="0">
                <a:solidFill>
                  <a:srgbClr val="161616"/>
                </a:solidFill>
                <a:effectLst/>
                <a:latin typeface="inherit"/>
              </a:rPr>
              <a:t>form, </a:t>
            </a:r>
            <a:r>
              <a:rPr lang="en-US" dirty="0">
                <a:solidFill>
                  <a:srgbClr val="161616"/>
                </a:solidFill>
                <a:latin typeface="inherit"/>
              </a:rPr>
              <a:t>that is </a:t>
            </a:r>
            <a:r>
              <a:rPr lang="en-US" b="0" i="0" dirty="0">
                <a:solidFill>
                  <a:srgbClr val="161616"/>
                </a:solidFill>
                <a:effectLst/>
                <a:latin typeface="inherit"/>
              </a:rPr>
              <a:t>raw, inconsistent, or unorganized. As such, it is not useful.</a:t>
            </a:r>
          </a:p>
        </p:txBody>
      </p:sp>
      <p:sp>
        <p:nvSpPr>
          <p:cNvPr id="6" name="TextBox 5">
            <a:extLst>
              <a:ext uri="{FF2B5EF4-FFF2-40B4-BE49-F238E27FC236}">
                <a16:creationId xmlns:a16="http://schemas.microsoft.com/office/drawing/2014/main" id="{D4BF0363-55C9-2945-967D-A48EC1501373}"/>
              </a:ext>
            </a:extLst>
          </p:cNvPr>
          <p:cNvSpPr txBox="1"/>
          <p:nvPr/>
        </p:nvSpPr>
        <p:spPr>
          <a:xfrm>
            <a:off x="2349661" y="2724663"/>
            <a:ext cx="6632293" cy="1200329"/>
          </a:xfrm>
          <a:prstGeom prst="rect">
            <a:avLst/>
          </a:prstGeom>
          <a:noFill/>
        </p:spPr>
        <p:txBody>
          <a:bodyPr wrap="square" rtlCol="0">
            <a:spAutoFit/>
          </a:bodyPr>
          <a:lstStyle/>
          <a:p>
            <a:r>
              <a:rPr lang="en-US" b="1" i="0" dirty="0">
                <a:solidFill>
                  <a:srgbClr val="161616"/>
                </a:solidFill>
                <a:effectLst/>
                <a:latin typeface="inherit"/>
              </a:rPr>
              <a:t>Information: </a:t>
            </a:r>
            <a:r>
              <a:rPr lang="en-US" b="0" dirty="0">
                <a:solidFill>
                  <a:srgbClr val="161616"/>
                </a:solidFill>
                <a:effectLst/>
                <a:latin typeface="inherit"/>
              </a:rPr>
              <a:t>Information is the organized and structured arrangement of data. When data is transformed into information, it becomes significantly more valuable due to the ease of storage and retrieval.</a:t>
            </a:r>
          </a:p>
        </p:txBody>
      </p:sp>
      <p:sp>
        <p:nvSpPr>
          <p:cNvPr id="7" name="U-Turn Arrow 6">
            <a:extLst>
              <a:ext uri="{FF2B5EF4-FFF2-40B4-BE49-F238E27FC236}">
                <a16:creationId xmlns:a16="http://schemas.microsoft.com/office/drawing/2014/main" id="{8FB64958-2EA8-6549-AB07-F45677DFC12F}"/>
              </a:ext>
            </a:extLst>
          </p:cNvPr>
          <p:cNvSpPr/>
          <p:nvPr/>
        </p:nvSpPr>
        <p:spPr>
          <a:xfrm rot="5400000">
            <a:off x="8877317" y="1388500"/>
            <a:ext cx="2292711" cy="1412112"/>
          </a:xfrm>
          <a:prstGeom prst="uturnArrow">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U-Turn Arrow 7">
            <a:extLst>
              <a:ext uri="{FF2B5EF4-FFF2-40B4-BE49-F238E27FC236}">
                <a16:creationId xmlns:a16="http://schemas.microsoft.com/office/drawing/2014/main" id="{C4E72375-8F99-FB48-A3A8-FEA13C409068}"/>
              </a:ext>
            </a:extLst>
          </p:cNvPr>
          <p:cNvSpPr/>
          <p:nvPr/>
        </p:nvSpPr>
        <p:spPr>
          <a:xfrm rot="5400000">
            <a:off x="8877319" y="3869300"/>
            <a:ext cx="2292711" cy="1412111"/>
          </a:xfrm>
          <a:prstGeom prst="uturnArrow">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extBox 1">
            <a:extLst>
              <a:ext uri="{FF2B5EF4-FFF2-40B4-BE49-F238E27FC236}">
                <a16:creationId xmlns:a16="http://schemas.microsoft.com/office/drawing/2014/main" id="{6F8F73BD-A300-2B41-AB29-BDB12BD31EFF}"/>
              </a:ext>
            </a:extLst>
          </p:cNvPr>
          <p:cNvSpPr txBox="1"/>
          <p:nvPr/>
        </p:nvSpPr>
        <p:spPr>
          <a:xfrm>
            <a:off x="9056741" y="1783226"/>
            <a:ext cx="1057982" cy="646331"/>
          </a:xfrm>
          <a:prstGeom prst="rect">
            <a:avLst/>
          </a:prstGeom>
          <a:noFill/>
        </p:spPr>
        <p:txBody>
          <a:bodyPr wrap="none" rtlCol="0">
            <a:spAutoFit/>
          </a:bodyPr>
          <a:lstStyle/>
          <a:p>
            <a:r>
              <a:rPr lang="en-US" dirty="0"/>
              <a:t>cleaning</a:t>
            </a:r>
          </a:p>
          <a:p>
            <a:r>
              <a:rPr lang="en-US" dirty="0"/>
              <a:t>analyzing</a:t>
            </a:r>
          </a:p>
        </p:txBody>
      </p:sp>
      <p:sp>
        <p:nvSpPr>
          <p:cNvPr id="3" name="TextBox 2">
            <a:extLst>
              <a:ext uri="{FF2B5EF4-FFF2-40B4-BE49-F238E27FC236}">
                <a16:creationId xmlns:a16="http://schemas.microsoft.com/office/drawing/2014/main" id="{DF0C18C3-D0FD-2743-9A84-061CF787DE59}"/>
              </a:ext>
            </a:extLst>
          </p:cNvPr>
          <p:cNvSpPr txBox="1"/>
          <p:nvPr/>
        </p:nvSpPr>
        <p:spPr>
          <a:xfrm>
            <a:off x="8618159" y="4206023"/>
            <a:ext cx="1496564" cy="369332"/>
          </a:xfrm>
          <a:prstGeom prst="rect">
            <a:avLst/>
          </a:prstGeom>
          <a:noFill/>
        </p:spPr>
        <p:txBody>
          <a:bodyPr wrap="none" rtlCol="0">
            <a:spAutoFit/>
          </a:bodyPr>
          <a:lstStyle/>
          <a:p>
            <a:r>
              <a:rPr lang="en-US" dirty="0"/>
              <a:t>interpretation</a:t>
            </a:r>
          </a:p>
        </p:txBody>
      </p:sp>
    </p:spTree>
    <p:extLst>
      <p:ext uri="{BB962C8B-B14F-4D97-AF65-F5344CB8AC3E}">
        <p14:creationId xmlns:p14="http://schemas.microsoft.com/office/powerpoint/2010/main" val="3370283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3900E5B-0463-804B-A83A-DD0A297CA0B8}"/>
              </a:ext>
            </a:extLst>
          </p:cNvPr>
          <p:cNvSpPr txBox="1"/>
          <p:nvPr/>
        </p:nvSpPr>
        <p:spPr>
          <a:xfrm>
            <a:off x="3887364" y="437327"/>
            <a:ext cx="4739439" cy="461665"/>
          </a:xfrm>
          <a:prstGeom prst="rect">
            <a:avLst/>
          </a:prstGeom>
          <a:noFill/>
        </p:spPr>
        <p:txBody>
          <a:bodyPr wrap="none" rtlCol="0">
            <a:spAutoFit/>
          </a:bodyPr>
          <a:lstStyle/>
          <a:p>
            <a:r>
              <a:rPr lang="en-US" sz="2400" b="1" dirty="0"/>
              <a:t>Some more definitions around Data</a:t>
            </a:r>
          </a:p>
        </p:txBody>
      </p:sp>
      <p:sp>
        <p:nvSpPr>
          <p:cNvPr id="5" name="TextBox 4">
            <a:extLst>
              <a:ext uri="{FF2B5EF4-FFF2-40B4-BE49-F238E27FC236}">
                <a16:creationId xmlns:a16="http://schemas.microsoft.com/office/drawing/2014/main" id="{9683AA88-8CAC-3E44-92BC-F3E0C9B6A639}"/>
              </a:ext>
            </a:extLst>
          </p:cNvPr>
          <p:cNvSpPr txBox="1"/>
          <p:nvPr/>
        </p:nvSpPr>
        <p:spPr>
          <a:xfrm>
            <a:off x="1009619" y="4350339"/>
            <a:ext cx="7235250" cy="1200329"/>
          </a:xfrm>
          <a:prstGeom prst="rect">
            <a:avLst/>
          </a:prstGeom>
          <a:noFill/>
        </p:spPr>
        <p:txBody>
          <a:bodyPr wrap="none" rtlCol="0">
            <a:spAutoFit/>
          </a:bodyPr>
          <a:lstStyle/>
          <a:p>
            <a:r>
              <a:rPr lang="en-US" b="1" dirty="0"/>
              <a:t>Forms of Data:</a:t>
            </a:r>
          </a:p>
          <a:p>
            <a:endParaRPr lang="en-US" dirty="0"/>
          </a:p>
          <a:p>
            <a:pPr marL="285750" indent="-285750">
              <a:buFont typeface="Arial" panose="020B0604020202020204" pitchFamily="34" charset="0"/>
              <a:buChar char="•"/>
            </a:pPr>
            <a:r>
              <a:rPr lang="en-US" dirty="0"/>
              <a:t>Human readable form (Text Format: CSV, TXT, JSON, XML)</a:t>
            </a:r>
          </a:p>
          <a:p>
            <a:pPr marL="285750" indent="-285750">
              <a:buFont typeface="Arial" panose="020B0604020202020204" pitchFamily="34" charset="0"/>
              <a:buChar char="•"/>
            </a:pPr>
            <a:r>
              <a:rPr lang="en-US" dirty="0"/>
              <a:t>Machine readable form (Binary Format: XLSX, FCS, Images, digital audio)</a:t>
            </a:r>
          </a:p>
        </p:txBody>
      </p:sp>
      <p:sp>
        <p:nvSpPr>
          <p:cNvPr id="7" name="Rectangle 6">
            <a:extLst>
              <a:ext uri="{FF2B5EF4-FFF2-40B4-BE49-F238E27FC236}">
                <a16:creationId xmlns:a16="http://schemas.microsoft.com/office/drawing/2014/main" id="{3AA562BD-6202-2140-ADEC-297273529E4A}"/>
              </a:ext>
            </a:extLst>
          </p:cNvPr>
          <p:cNvSpPr/>
          <p:nvPr/>
        </p:nvSpPr>
        <p:spPr>
          <a:xfrm>
            <a:off x="1009619" y="1216588"/>
            <a:ext cx="6096000" cy="2585323"/>
          </a:xfrm>
          <a:prstGeom prst="rect">
            <a:avLst/>
          </a:prstGeom>
        </p:spPr>
        <p:txBody>
          <a:bodyPr>
            <a:spAutoFit/>
          </a:bodyPr>
          <a:lstStyle/>
          <a:p>
            <a:r>
              <a:rPr lang="en-US" b="1" dirty="0"/>
              <a:t>Sources of data:</a:t>
            </a:r>
          </a:p>
          <a:p>
            <a:endParaRPr lang="en-US" dirty="0"/>
          </a:p>
          <a:p>
            <a:pPr marL="285750" indent="-285750">
              <a:buFont typeface="Arial" panose="020B0604020202020204" pitchFamily="34" charset="0"/>
              <a:buChar char="•"/>
            </a:pPr>
            <a:r>
              <a:rPr lang="en-US" b="0" i="0" dirty="0">
                <a:solidFill>
                  <a:srgbClr val="292929"/>
                </a:solidFill>
                <a:effectLst/>
                <a:latin typeface="source-serif-pro"/>
              </a:rPr>
              <a:t>published literature sources, </a:t>
            </a:r>
          </a:p>
          <a:p>
            <a:pPr marL="285750" indent="-285750">
              <a:buFont typeface="Arial" panose="020B0604020202020204" pitchFamily="34" charset="0"/>
              <a:buChar char="•"/>
            </a:pPr>
            <a:r>
              <a:rPr lang="en-US" b="0" i="0" dirty="0">
                <a:solidFill>
                  <a:srgbClr val="292929"/>
                </a:solidFill>
                <a:effectLst/>
                <a:latin typeface="source-serif-pro"/>
              </a:rPr>
              <a:t>surveys (email and mail), </a:t>
            </a:r>
          </a:p>
          <a:p>
            <a:pPr marL="285750" indent="-285750">
              <a:buFont typeface="Arial" panose="020B0604020202020204" pitchFamily="34" charset="0"/>
              <a:buChar char="•"/>
            </a:pPr>
            <a:r>
              <a:rPr lang="en-US" b="0" i="0" dirty="0">
                <a:solidFill>
                  <a:srgbClr val="292929"/>
                </a:solidFill>
                <a:effectLst/>
                <a:latin typeface="source-serif-pro"/>
              </a:rPr>
              <a:t>interviews (telephone, face-to-face or focus group), observations, </a:t>
            </a:r>
          </a:p>
          <a:p>
            <a:pPr marL="285750" indent="-285750">
              <a:buFont typeface="Arial" panose="020B0604020202020204" pitchFamily="34" charset="0"/>
              <a:buChar char="•"/>
            </a:pPr>
            <a:r>
              <a:rPr lang="en-US" b="0" i="0" dirty="0">
                <a:solidFill>
                  <a:srgbClr val="292929"/>
                </a:solidFill>
                <a:effectLst/>
                <a:latin typeface="source-serif-pro"/>
              </a:rPr>
              <a:t>documents and records (databases),</a:t>
            </a:r>
          </a:p>
          <a:p>
            <a:pPr marL="285750" indent="-285750">
              <a:buFont typeface="Arial" panose="020B0604020202020204" pitchFamily="34" charset="0"/>
              <a:buChar char="•"/>
            </a:pPr>
            <a:r>
              <a:rPr lang="en-US" b="0" i="0" dirty="0">
                <a:solidFill>
                  <a:srgbClr val="292929"/>
                </a:solidFill>
                <a:effectLst/>
                <a:latin typeface="source-serif-pro"/>
              </a:rPr>
              <a:t>and experiments (machine acquisition of data e.g. Sequencer, Microscope)</a:t>
            </a:r>
            <a:endParaRPr lang="en-US" dirty="0"/>
          </a:p>
        </p:txBody>
      </p:sp>
    </p:spTree>
    <p:extLst>
      <p:ext uri="{BB962C8B-B14F-4D97-AF65-F5344CB8AC3E}">
        <p14:creationId xmlns:p14="http://schemas.microsoft.com/office/powerpoint/2010/main" val="1921433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D0E84D8-55FE-9948-83A7-4DFEEF6878B7}"/>
              </a:ext>
            </a:extLst>
          </p:cNvPr>
          <p:cNvPicPr>
            <a:picLocks noChangeAspect="1"/>
          </p:cNvPicPr>
          <p:nvPr/>
        </p:nvPicPr>
        <p:blipFill>
          <a:blip r:embed="rId3"/>
          <a:stretch>
            <a:fillRect/>
          </a:stretch>
        </p:blipFill>
        <p:spPr>
          <a:xfrm>
            <a:off x="0" y="960904"/>
            <a:ext cx="12192000" cy="5748979"/>
          </a:xfrm>
          <a:prstGeom prst="rect">
            <a:avLst/>
          </a:prstGeom>
        </p:spPr>
      </p:pic>
      <p:sp>
        <p:nvSpPr>
          <p:cNvPr id="5" name="TextBox 4">
            <a:extLst>
              <a:ext uri="{FF2B5EF4-FFF2-40B4-BE49-F238E27FC236}">
                <a16:creationId xmlns:a16="http://schemas.microsoft.com/office/drawing/2014/main" id="{6DF87156-FD3E-AE49-ABC4-0794BBAED9AA}"/>
              </a:ext>
            </a:extLst>
          </p:cNvPr>
          <p:cNvSpPr txBox="1"/>
          <p:nvPr/>
        </p:nvSpPr>
        <p:spPr>
          <a:xfrm>
            <a:off x="407929" y="592423"/>
            <a:ext cx="3591881" cy="369332"/>
          </a:xfrm>
          <a:prstGeom prst="rect">
            <a:avLst/>
          </a:prstGeom>
          <a:noFill/>
        </p:spPr>
        <p:txBody>
          <a:bodyPr wrap="none" rtlCol="0">
            <a:spAutoFit/>
          </a:bodyPr>
          <a:lstStyle/>
          <a:p>
            <a:r>
              <a:rPr lang="en-US" dirty="0"/>
              <a:t>Timeline of Programming Languages</a:t>
            </a:r>
          </a:p>
        </p:txBody>
      </p:sp>
      <p:cxnSp>
        <p:nvCxnSpPr>
          <p:cNvPr id="9" name="Elbow Connector 8">
            <a:extLst>
              <a:ext uri="{FF2B5EF4-FFF2-40B4-BE49-F238E27FC236}">
                <a16:creationId xmlns:a16="http://schemas.microsoft.com/office/drawing/2014/main" id="{86846D80-977A-BE4D-A264-D7E905DA10DC}"/>
              </a:ext>
            </a:extLst>
          </p:cNvPr>
          <p:cNvCxnSpPr>
            <a:cxnSpLocks/>
          </p:cNvCxnSpPr>
          <p:nvPr/>
        </p:nvCxnSpPr>
        <p:spPr>
          <a:xfrm rot="5400000">
            <a:off x="10029464" y="2784991"/>
            <a:ext cx="1643605" cy="196770"/>
          </a:xfrm>
          <a:prstGeom prst="bentConnector3">
            <a:avLst>
              <a:gd name="adj1" fmla="val 57746"/>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27B6DAAD-2C84-144F-9848-827ED528F141}"/>
              </a:ext>
            </a:extLst>
          </p:cNvPr>
          <p:cNvSpPr txBox="1"/>
          <p:nvPr/>
        </p:nvSpPr>
        <p:spPr>
          <a:xfrm>
            <a:off x="10651332" y="1692242"/>
            <a:ext cx="548548" cy="338554"/>
          </a:xfrm>
          <a:prstGeom prst="rect">
            <a:avLst/>
          </a:prstGeom>
          <a:noFill/>
          <a:ln>
            <a:solidFill>
              <a:schemeClr val="tx1"/>
            </a:solidFill>
          </a:ln>
        </p:spPr>
        <p:txBody>
          <a:bodyPr wrap="none" rtlCol="0">
            <a:spAutoFit/>
          </a:bodyPr>
          <a:lstStyle/>
          <a:p>
            <a:r>
              <a:rPr lang="en-US" sz="1600" dirty="0"/>
              <a:t>Julia</a:t>
            </a:r>
          </a:p>
        </p:txBody>
      </p:sp>
      <p:sp>
        <p:nvSpPr>
          <p:cNvPr id="2" name="TextBox 1">
            <a:extLst>
              <a:ext uri="{FF2B5EF4-FFF2-40B4-BE49-F238E27FC236}">
                <a16:creationId xmlns:a16="http://schemas.microsoft.com/office/drawing/2014/main" id="{B654FF66-D3F0-8146-8552-D71B495EE1E5}"/>
              </a:ext>
            </a:extLst>
          </p:cNvPr>
          <p:cNvSpPr txBox="1"/>
          <p:nvPr/>
        </p:nvSpPr>
        <p:spPr>
          <a:xfrm>
            <a:off x="7605346" y="2815486"/>
            <a:ext cx="301686" cy="369332"/>
          </a:xfrm>
          <a:prstGeom prst="rect">
            <a:avLst/>
          </a:prstGeom>
          <a:noFill/>
        </p:spPr>
        <p:txBody>
          <a:bodyPr wrap="none" rtlCol="0">
            <a:spAutoFit/>
          </a:bodyPr>
          <a:lstStyle/>
          <a:p>
            <a:r>
              <a:rPr lang="en-US" dirty="0">
                <a:solidFill>
                  <a:schemeClr val="accent5">
                    <a:lumMod val="75000"/>
                  </a:schemeClr>
                </a:solidFill>
              </a:rPr>
              <a:t>1</a:t>
            </a:r>
          </a:p>
        </p:txBody>
      </p:sp>
      <p:sp>
        <p:nvSpPr>
          <p:cNvPr id="3" name="TextBox 2">
            <a:extLst>
              <a:ext uri="{FF2B5EF4-FFF2-40B4-BE49-F238E27FC236}">
                <a16:creationId xmlns:a16="http://schemas.microsoft.com/office/drawing/2014/main" id="{E48BB312-87D7-1D40-9898-1D7628BE07E1}"/>
              </a:ext>
            </a:extLst>
          </p:cNvPr>
          <p:cNvSpPr txBox="1"/>
          <p:nvPr/>
        </p:nvSpPr>
        <p:spPr>
          <a:xfrm>
            <a:off x="4895273" y="4341085"/>
            <a:ext cx="301686" cy="369332"/>
          </a:xfrm>
          <a:prstGeom prst="rect">
            <a:avLst/>
          </a:prstGeom>
          <a:noFill/>
        </p:spPr>
        <p:txBody>
          <a:bodyPr wrap="none" rtlCol="0">
            <a:spAutoFit/>
          </a:bodyPr>
          <a:lstStyle/>
          <a:p>
            <a:r>
              <a:rPr lang="en-US" dirty="0">
                <a:solidFill>
                  <a:schemeClr val="accent5">
                    <a:lumMod val="75000"/>
                  </a:schemeClr>
                </a:solidFill>
              </a:rPr>
              <a:t>2</a:t>
            </a:r>
          </a:p>
        </p:txBody>
      </p:sp>
      <p:sp>
        <p:nvSpPr>
          <p:cNvPr id="6" name="TextBox 5">
            <a:extLst>
              <a:ext uri="{FF2B5EF4-FFF2-40B4-BE49-F238E27FC236}">
                <a16:creationId xmlns:a16="http://schemas.microsoft.com/office/drawing/2014/main" id="{00A6068B-6EB5-9D4F-A6F5-3EA33ABDAC31}"/>
              </a:ext>
            </a:extLst>
          </p:cNvPr>
          <p:cNvSpPr txBox="1"/>
          <p:nvPr/>
        </p:nvSpPr>
        <p:spPr>
          <a:xfrm>
            <a:off x="5794314" y="3000152"/>
            <a:ext cx="301686" cy="369332"/>
          </a:xfrm>
          <a:prstGeom prst="rect">
            <a:avLst/>
          </a:prstGeom>
          <a:noFill/>
        </p:spPr>
        <p:txBody>
          <a:bodyPr wrap="none" rtlCol="0">
            <a:spAutoFit/>
          </a:bodyPr>
          <a:lstStyle/>
          <a:p>
            <a:r>
              <a:rPr lang="en-US" dirty="0">
                <a:solidFill>
                  <a:schemeClr val="accent5">
                    <a:lumMod val="75000"/>
                  </a:schemeClr>
                </a:solidFill>
              </a:rPr>
              <a:t>3</a:t>
            </a:r>
          </a:p>
        </p:txBody>
      </p:sp>
      <p:sp>
        <p:nvSpPr>
          <p:cNvPr id="7" name="TextBox 6">
            <a:extLst>
              <a:ext uri="{FF2B5EF4-FFF2-40B4-BE49-F238E27FC236}">
                <a16:creationId xmlns:a16="http://schemas.microsoft.com/office/drawing/2014/main" id="{2D1D9198-4C75-3B4B-9AA6-074153F96E36}"/>
              </a:ext>
            </a:extLst>
          </p:cNvPr>
          <p:cNvSpPr txBox="1"/>
          <p:nvPr/>
        </p:nvSpPr>
        <p:spPr>
          <a:xfrm>
            <a:off x="8392793" y="4414975"/>
            <a:ext cx="301686" cy="369332"/>
          </a:xfrm>
          <a:prstGeom prst="rect">
            <a:avLst/>
          </a:prstGeom>
          <a:noFill/>
        </p:spPr>
        <p:txBody>
          <a:bodyPr wrap="none" rtlCol="0">
            <a:spAutoFit/>
          </a:bodyPr>
          <a:lstStyle/>
          <a:p>
            <a:r>
              <a:rPr lang="en-US" dirty="0">
                <a:solidFill>
                  <a:schemeClr val="accent5">
                    <a:lumMod val="75000"/>
                  </a:schemeClr>
                </a:solidFill>
              </a:rPr>
              <a:t>4</a:t>
            </a:r>
          </a:p>
        </p:txBody>
      </p:sp>
      <p:sp>
        <p:nvSpPr>
          <p:cNvPr id="8" name="TextBox 7">
            <a:extLst>
              <a:ext uri="{FF2B5EF4-FFF2-40B4-BE49-F238E27FC236}">
                <a16:creationId xmlns:a16="http://schemas.microsoft.com/office/drawing/2014/main" id="{C01FFD48-45E5-FD4A-9CE0-DA6EAC345CD2}"/>
              </a:ext>
            </a:extLst>
          </p:cNvPr>
          <p:cNvSpPr txBox="1"/>
          <p:nvPr/>
        </p:nvSpPr>
        <p:spPr>
          <a:xfrm>
            <a:off x="8848436" y="4341085"/>
            <a:ext cx="301686" cy="369332"/>
          </a:xfrm>
          <a:prstGeom prst="rect">
            <a:avLst/>
          </a:prstGeom>
          <a:noFill/>
        </p:spPr>
        <p:txBody>
          <a:bodyPr wrap="none" rtlCol="0">
            <a:spAutoFit/>
          </a:bodyPr>
          <a:lstStyle/>
          <a:p>
            <a:r>
              <a:rPr lang="en-US" dirty="0">
                <a:solidFill>
                  <a:schemeClr val="accent5">
                    <a:lumMod val="75000"/>
                  </a:schemeClr>
                </a:solidFill>
              </a:rPr>
              <a:t>5</a:t>
            </a:r>
          </a:p>
        </p:txBody>
      </p:sp>
      <p:sp>
        <p:nvSpPr>
          <p:cNvPr id="11" name="TextBox 10">
            <a:extLst>
              <a:ext uri="{FF2B5EF4-FFF2-40B4-BE49-F238E27FC236}">
                <a16:creationId xmlns:a16="http://schemas.microsoft.com/office/drawing/2014/main" id="{09654E99-E297-CD4D-A7F8-1BE0B5969112}"/>
              </a:ext>
            </a:extLst>
          </p:cNvPr>
          <p:cNvSpPr txBox="1"/>
          <p:nvPr/>
        </p:nvSpPr>
        <p:spPr>
          <a:xfrm>
            <a:off x="7999619" y="2813843"/>
            <a:ext cx="301686" cy="369332"/>
          </a:xfrm>
          <a:prstGeom prst="rect">
            <a:avLst/>
          </a:prstGeom>
          <a:noFill/>
        </p:spPr>
        <p:txBody>
          <a:bodyPr wrap="none" rtlCol="0">
            <a:spAutoFit/>
          </a:bodyPr>
          <a:lstStyle/>
          <a:p>
            <a:r>
              <a:rPr lang="en-US" dirty="0">
                <a:solidFill>
                  <a:schemeClr val="accent5">
                    <a:lumMod val="75000"/>
                  </a:schemeClr>
                </a:solidFill>
              </a:rPr>
              <a:t>6</a:t>
            </a:r>
          </a:p>
        </p:txBody>
      </p:sp>
      <p:sp>
        <p:nvSpPr>
          <p:cNvPr id="12" name="TextBox 11">
            <a:extLst>
              <a:ext uri="{FF2B5EF4-FFF2-40B4-BE49-F238E27FC236}">
                <a16:creationId xmlns:a16="http://schemas.microsoft.com/office/drawing/2014/main" id="{86B2CD72-D5E0-DF42-91C6-DDB7D809D469}"/>
              </a:ext>
            </a:extLst>
          </p:cNvPr>
          <p:cNvSpPr txBox="1"/>
          <p:nvPr/>
        </p:nvSpPr>
        <p:spPr>
          <a:xfrm>
            <a:off x="8238839" y="2909449"/>
            <a:ext cx="418704" cy="369332"/>
          </a:xfrm>
          <a:prstGeom prst="rect">
            <a:avLst/>
          </a:prstGeom>
          <a:noFill/>
        </p:spPr>
        <p:txBody>
          <a:bodyPr wrap="none" rtlCol="0">
            <a:spAutoFit/>
          </a:bodyPr>
          <a:lstStyle/>
          <a:p>
            <a:r>
              <a:rPr lang="en-US" dirty="0">
                <a:solidFill>
                  <a:schemeClr val="accent5">
                    <a:lumMod val="75000"/>
                  </a:schemeClr>
                </a:solidFill>
              </a:rPr>
              <a:t>10</a:t>
            </a:r>
          </a:p>
        </p:txBody>
      </p:sp>
      <p:sp>
        <p:nvSpPr>
          <p:cNvPr id="13" name="TextBox 12">
            <a:extLst>
              <a:ext uri="{FF2B5EF4-FFF2-40B4-BE49-F238E27FC236}">
                <a16:creationId xmlns:a16="http://schemas.microsoft.com/office/drawing/2014/main" id="{74CB9C0E-BB85-094B-BD10-923D6FBED196}"/>
              </a:ext>
            </a:extLst>
          </p:cNvPr>
          <p:cNvSpPr txBox="1"/>
          <p:nvPr/>
        </p:nvSpPr>
        <p:spPr>
          <a:xfrm>
            <a:off x="9893724" y="3094115"/>
            <a:ext cx="418704" cy="369332"/>
          </a:xfrm>
          <a:prstGeom prst="rect">
            <a:avLst/>
          </a:prstGeom>
          <a:noFill/>
        </p:spPr>
        <p:txBody>
          <a:bodyPr wrap="none" rtlCol="0">
            <a:spAutoFit/>
          </a:bodyPr>
          <a:lstStyle/>
          <a:p>
            <a:r>
              <a:rPr lang="en-US" dirty="0">
                <a:solidFill>
                  <a:schemeClr val="accent5">
                    <a:lumMod val="75000"/>
                  </a:schemeClr>
                </a:solidFill>
              </a:rPr>
              <a:t>12</a:t>
            </a:r>
          </a:p>
        </p:txBody>
      </p:sp>
      <p:sp>
        <p:nvSpPr>
          <p:cNvPr id="14" name="TextBox 13">
            <a:extLst>
              <a:ext uri="{FF2B5EF4-FFF2-40B4-BE49-F238E27FC236}">
                <a16:creationId xmlns:a16="http://schemas.microsoft.com/office/drawing/2014/main" id="{2AF55414-E271-1140-B4F0-FA75DB53BA7A}"/>
              </a:ext>
            </a:extLst>
          </p:cNvPr>
          <p:cNvSpPr txBox="1"/>
          <p:nvPr/>
        </p:nvSpPr>
        <p:spPr>
          <a:xfrm>
            <a:off x="6289965" y="3140361"/>
            <a:ext cx="418704" cy="369332"/>
          </a:xfrm>
          <a:prstGeom prst="rect">
            <a:avLst/>
          </a:prstGeom>
          <a:noFill/>
        </p:spPr>
        <p:txBody>
          <a:bodyPr wrap="none" rtlCol="0">
            <a:spAutoFit/>
          </a:bodyPr>
          <a:lstStyle/>
          <a:p>
            <a:r>
              <a:rPr lang="en-US" dirty="0">
                <a:solidFill>
                  <a:schemeClr val="accent5">
                    <a:lumMod val="75000"/>
                  </a:schemeClr>
                </a:solidFill>
              </a:rPr>
              <a:t>13</a:t>
            </a:r>
          </a:p>
        </p:txBody>
      </p:sp>
      <p:sp>
        <p:nvSpPr>
          <p:cNvPr id="15" name="TextBox 14">
            <a:extLst>
              <a:ext uri="{FF2B5EF4-FFF2-40B4-BE49-F238E27FC236}">
                <a16:creationId xmlns:a16="http://schemas.microsoft.com/office/drawing/2014/main" id="{4B4B127B-9438-2249-B0CF-4F643866787B}"/>
              </a:ext>
            </a:extLst>
          </p:cNvPr>
          <p:cNvSpPr txBox="1"/>
          <p:nvPr/>
        </p:nvSpPr>
        <p:spPr>
          <a:xfrm>
            <a:off x="2115129" y="4553851"/>
            <a:ext cx="418704" cy="369332"/>
          </a:xfrm>
          <a:prstGeom prst="rect">
            <a:avLst/>
          </a:prstGeom>
          <a:noFill/>
        </p:spPr>
        <p:txBody>
          <a:bodyPr wrap="none" rtlCol="0">
            <a:spAutoFit/>
          </a:bodyPr>
          <a:lstStyle/>
          <a:p>
            <a:r>
              <a:rPr lang="en-US" dirty="0">
                <a:solidFill>
                  <a:schemeClr val="accent5">
                    <a:lumMod val="75000"/>
                  </a:schemeClr>
                </a:solidFill>
              </a:rPr>
              <a:t>14</a:t>
            </a:r>
          </a:p>
        </p:txBody>
      </p:sp>
      <p:sp>
        <p:nvSpPr>
          <p:cNvPr id="16" name="TextBox 15">
            <a:extLst>
              <a:ext uri="{FF2B5EF4-FFF2-40B4-BE49-F238E27FC236}">
                <a16:creationId xmlns:a16="http://schemas.microsoft.com/office/drawing/2014/main" id="{78DD5A33-D748-2444-9A93-80D625540476}"/>
              </a:ext>
            </a:extLst>
          </p:cNvPr>
          <p:cNvSpPr txBox="1"/>
          <p:nvPr/>
        </p:nvSpPr>
        <p:spPr>
          <a:xfrm>
            <a:off x="2941784" y="4706251"/>
            <a:ext cx="418704" cy="369332"/>
          </a:xfrm>
          <a:prstGeom prst="rect">
            <a:avLst/>
          </a:prstGeom>
          <a:noFill/>
        </p:spPr>
        <p:txBody>
          <a:bodyPr wrap="none" rtlCol="0">
            <a:spAutoFit/>
          </a:bodyPr>
          <a:lstStyle/>
          <a:p>
            <a:r>
              <a:rPr lang="en-US" dirty="0">
                <a:solidFill>
                  <a:schemeClr val="accent5">
                    <a:lumMod val="75000"/>
                  </a:schemeClr>
                </a:solidFill>
              </a:rPr>
              <a:t>15</a:t>
            </a:r>
          </a:p>
        </p:txBody>
      </p:sp>
      <p:sp>
        <p:nvSpPr>
          <p:cNvPr id="17" name="TextBox 16">
            <a:extLst>
              <a:ext uri="{FF2B5EF4-FFF2-40B4-BE49-F238E27FC236}">
                <a16:creationId xmlns:a16="http://schemas.microsoft.com/office/drawing/2014/main" id="{CBD109CD-133D-F64F-8630-3908597B4869}"/>
              </a:ext>
            </a:extLst>
          </p:cNvPr>
          <p:cNvSpPr txBox="1"/>
          <p:nvPr/>
        </p:nvSpPr>
        <p:spPr>
          <a:xfrm>
            <a:off x="7749317" y="4331856"/>
            <a:ext cx="418704" cy="369332"/>
          </a:xfrm>
          <a:prstGeom prst="rect">
            <a:avLst/>
          </a:prstGeom>
          <a:noFill/>
        </p:spPr>
        <p:txBody>
          <a:bodyPr wrap="none" rtlCol="0">
            <a:spAutoFit/>
          </a:bodyPr>
          <a:lstStyle/>
          <a:p>
            <a:r>
              <a:rPr lang="en-US" dirty="0">
                <a:solidFill>
                  <a:schemeClr val="accent5">
                    <a:lumMod val="75000"/>
                  </a:schemeClr>
                </a:solidFill>
              </a:rPr>
              <a:t>16</a:t>
            </a:r>
          </a:p>
        </p:txBody>
      </p:sp>
      <p:sp>
        <p:nvSpPr>
          <p:cNvPr id="18" name="TextBox 17">
            <a:extLst>
              <a:ext uri="{FF2B5EF4-FFF2-40B4-BE49-F238E27FC236}">
                <a16:creationId xmlns:a16="http://schemas.microsoft.com/office/drawing/2014/main" id="{71F081B2-EA4E-054D-AAA6-0061BF13E4D5}"/>
              </a:ext>
            </a:extLst>
          </p:cNvPr>
          <p:cNvSpPr txBox="1"/>
          <p:nvPr/>
        </p:nvSpPr>
        <p:spPr>
          <a:xfrm>
            <a:off x="8141862" y="4031993"/>
            <a:ext cx="418704" cy="369332"/>
          </a:xfrm>
          <a:prstGeom prst="rect">
            <a:avLst/>
          </a:prstGeom>
          <a:noFill/>
        </p:spPr>
        <p:txBody>
          <a:bodyPr wrap="none" rtlCol="0">
            <a:spAutoFit/>
          </a:bodyPr>
          <a:lstStyle/>
          <a:p>
            <a:r>
              <a:rPr lang="en-US" dirty="0">
                <a:solidFill>
                  <a:schemeClr val="accent5">
                    <a:lumMod val="75000"/>
                  </a:schemeClr>
                </a:solidFill>
              </a:rPr>
              <a:t>17</a:t>
            </a:r>
          </a:p>
        </p:txBody>
      </p:sp>
      <p:sp>
        <p:nvSpPr>
          <p:cNvPr id="19" name="TextBox 18">
            <a:extLst>
              <a:ext uri="{FF2B5EF4-FFF2-40B4-BE49-F238E27FC236}">
                <a16:creationId xmlns:a16="http://schemas.microsoft.com/office/drawing/2014/main" id="{155EB9D2-5569-184D-B8A7-726F5B3C80EE}"/>
              </a:ext>
            </a:extLst>
          </p:cNvPr>
          <p:cNvSpPr txBox="1"/>
          <p:nvPr/>
        </p:nvSpPr>
        <p:spPr>
          <a:xfrm>
            <a:off x="10922035" y="3209959"/>
            <a:ext cx="418704" cy="369332"/>
          </a:xfrm>
          <a:prstGeom prst="rect">
            <a:avLst/>
          </a:prstGeom>
          <a:noFill/>
        </p:spPr>
        <p:txBody>
          <a:bodyPr wrap="none" rtlCol="0">
            <a:spAutoFit/>
          </a:bodyPr>
          <a:lstStyle/>
          <a:p>
            <a:r>
              <a:rPr lang="en-US" dirty="0">
                <a:solidFill>
                  <a:schemeClr val="accent5">
                    <a:lumMod val="75000"/>
                  </a:schemeClr>
                </a:solidFill>
              </a:rPr>
              <a:t>18</a:t>
            </a:r>
          </a:p>
        </p:txBody>
      </p:sp>
      <p:sp>
        <p:nvSpPr>
          <p:cNvPr id="20" name="TextBox 19">
            <a:extLst>
              <a:ext uri="{FF2B5EF4-FFF2-40B4-BE49-F238E27FC236}">
                <a16:creationId xmlns:a16="http://schemas.microsoft.com/office/drawing/2014/main" id="{D4D8F0FA-5C0E-5940-B5CD-5FB05DC39076}"/>
              </a:ext>
            </a:extLst>
          </p:cNvPr>
          <p:cNvSpPr txBox="1"/>
          <p:nvPr/>
        </p:nvSpPr>
        <p:spPr>
          <a:xfrm>
            <a:off x="10557206" y="2928252"/>
            <a:ext cx="418704" cy="369332"/>
          </a:xfrm>
          <a:prstGeom prst="rect">
            <a:avLst/>
          </a:prstGeom>
          <a:noFill/>
        </p:spPr>
        <p:txBody>
          <a:bodyPr wrap="none" rtlCol="0">
            <a:spAutoFit/>
          </a:bodyPr>
          <a:lstStyle/>
          <a:p>
            <a:r>
              <a:rPr lang="en-US" dirty="0">
                <a:solidFill>
                  <a:schemeClr val="accent5">
                    <a:lumMod val="75000"/>
                  </a:schemeClr>
                </a:solidFill>
              </a:rPr>
              <a:t>20</a:t>
            </a:r>
          </a:p>
        </p:txBody>
      </p:sp>
      <p:sp>
        <p:nvSpPr>
          <p:cNvPr id="21" name="TextBox 20">
            <a:extLst>
              <a:ext uri="{FF2B5EF4-FFF2-40B4-BE49-F238E27FC236}">
                <a16:creationId xmlns:a16="http://schemas.microsoft.com/office/drawing/2014/main" id="{2D92EB2C-D951-E94F-B955-4405B0FB1440}"/>
              </a:ext>
            </a:extLst>
          </p:cNvPr>
          <p:cNvSpPr txBox="1"/>
          <p:nvPr/>
        </p:nvSpPr>
        <p:spPr>
          <a:xfrm>
            <a:off x="10307820" y="3233055"/>
            <a:ext cx="418704" cy="369332"/>
          </a:xfrm>
          <a:prstGeom prst="rect">
            <a:avLst/>
          </a:prstGeom>
          <a:noFill/>
        </p:spPr>
        <p:txBody>
          <a:bodyPr wrap="none" rtlCol="0">
            <a:spAutoFit/>
          </a:bodyPr>
          <a:lstStyle/>
          <a:p>
            <a:r>
              <a:rPr lang="en-US" dirty="0">
                <a:solidFill>
                  <a:schemeClr val="accent5">
                    <a:lumMod val="75000"/>
                  </a:schemeClr>
                </a:solidFill>
              </a:rPr>
              <a:t>19</a:t>
            </a:r>
          </a:p>
        </p:txBody>
      </p:sp>
      <p:sp>
        <p:nvSpPr>
          <p:cNvPr id="22" name="TextBox 21">
            <a:extLst>
              <a:ext uri="{FF2B5EF4-FFF2-40B4-BE49-F238E27FC236}">
                <a16:creationId xmlns:a16="http://schemas.microsoft.com/office/drawing/2014/main" id="{64C3CEC9-B258-3E4A-A9E5-827291E7F68C}"/>
              </a:ext>
            </a:extLst>
          </p:cNvPr>
          <p:cNvSpPr txBox="1"/>
          <p:nvPr/>
        </p:nvSpPr>
        <p:spPr>
          <a:xfrm>
            <a:off x="3698124" y="2788239"/>
            <a:ext cx="301686" cy="369332"/>
          </a:xfrm>
          <a:prstGeom prst="rect">
            <a:avLst/>
          </a:prstGeom>
          <a:noFill/>
        </p:spPr>
        <p:txBody>
          <a:bodyPr wrap="none" rtlCol="0">
            <a:spAutoFit/>
          </a:bodyPr>
          <a:lstStyle/>
          <a:p>
            <a:r>
              <a:rPr lang="en-US" dirty="0">
                <a:solidFill>
                  <a:schemeClr val="accent5">
                    <a:lumMod val="75000"/>
                  </a:schemeClr>
                </a:solidFill>
              </a:rPr>
              <a:t>7</a:t>
            </a:r>
          </a:p>
        </p:txBody>
      </p:sp>
      <p:sp>
        <p:nvSpPr>
          <p:cNvPr id="23" name="TextBox 22">
            <a:extLst>
              <a:ext uri="{FF2B5EF4-FFF2-40B4-BE49-F238E27FC236}">
                <a16:creationId xmlns:a16="http://schemas.microsoft.com/office/drawing/2014/main" id="{A5FEC776-C5E5-E344-B485-F700555E9D45}"/>
              </a:ext>
            </a:extLst>
          </p:cNvPr>
          <p:cNvSpPr txBox="1"/>
          <p:nvPr/>
        </p:nvSpPr>
        <p:spPr>
          <a:xfrm>
            <a:off x="5153899" y="2807854"/>
            <a:ext cx="301686" cy="369332"/>
          </a:xfrm>
          <a:prstGeom prst="rect">
            <a:avLst/>
          </a:prstGeom>
          <a:noFill/>
        </p:spPr>
        <p:txBody>
          <a:bodyPr wrap="none" rtlCol="0">
            <a:spAutoFit/>
          </a:bodyPr>
          <a:lstStyle/>
          <a:p>
            <a:r>
              <a:rPr lang="en-US" dirty="0">
                <a:solidFill>
                  <a:schemeClr val="accent5">
                    <a:lumMod val="75000"/>
                  </a:schemeClr>
                </a:solidFill>
              </a:rPr>
              <a:t>8</a:t>
            </a:r>
          </a:p>
        </p:txBody>
      </p:sp>
      <p:sp>
        <p:nvSpPr>
          <p:cNvPr id="24" name="TextBox 23">
            <a:extLst>
              <a:ext uri="{FF2B5EF4-FFF2-40B4-BE49-F238E27FC236}">
                <a16:creationId xmlns:a16="http://schemas.microsoft.com/office/drawing/2014/main" id="{0D3AA633-11D4-654E-9672-5615F1745B9A}"/>
              </a:ext>
            </a:extLst>
          </p:cNvPr>
          <p:cNvSpPr txBox="1"/>
          <p:nvPr/>
        </p:nvSpPr>
        <p:spPr>
          <a:xfrm>
            <a:off x="7794833" y="609578"/>
            <a:ext cx="3336554" cy="369332"/>
          </a:xfrm>
          <a:prstGeom prst="rect">
            <a:avLst/>
          </a:prstGeom>
          <a:noFill/>
        </p:spPr>
        <p:txBody>
          <a:bodyPr wrap="none" rtlCol="0">
            <a:spAutoFit/>
          </a:bodyPr>
          <a:lstStyle/>
          <a:p>
            <a:r>
              <a:rPr lang="en-US" dirty="0">
                <a:solidFill>
                  <a:schemeClr val="accent5">
                    <a:lumMod val="75000"/>
                  </a:schemeClr>
                </a:solidFill>
              </a:rPr>
              <a:t>Ranking 2023 Top 20 (</a:t>
            </a:r>
            <a:r>
              <a:rPr lang="en-US" dirty="0" err="1">
                <a:solidFill>
                  <a:schemeClr val="accent5">
                    <a:lumMod val="75000"/>
                  </a:schemeClr>
                </a:solidFill>
              </a:rPr>
              <a:t>Tobe</a:t>
            </a:r>
            <a:r>
              <a:rPr lang="en-US" dirty="0">
                <a:solidFill>
                  <a:schemeClr val="accent5">
                    <a:lumMod val="75000"/>
                  </a:schemeClr>
                </a:solidFill>
              </a:rPr>
              <a:t> Index)</a:t>
            </a:r>
          </a:p>
        </p:txBody>
      </p:sp>
    </p:spTree>
    <p:extLst>
      <p:ext uri="{BB962C8B-B14F-4D97-AF65-F5344CB8AC3E}">
        <p14:creationId xmlns:p14="http://schemas.microsoft.com/office/powerpoint/2010/main" val="3500729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A326597-201E-A64E-8FDF-35C8FEA990C6}"/>
              </a:ext>
            </a:extLst>
          </p:cNvPr>
          <p:cNvPicPr>
            <a:picLocks noChangeAspect="1"/>
          </p:cNvPicPr>
          <p:nvPr/>
        </p:nvPicPr>
        <p:blipFill>
          <a:blip r:embed="rId3"/>
          <a:stretch>
            <a:fillRect/>
          </a:stretch>
        </p:blipFill>
        <p:spPr>
          <a:xfrm>
            <a:off x="6910810" y="1250950"/>
            <a:ext cx="4991100" cy="4356100"/>
          </a:xfrm>
          <a:prstGeom prst="rect">
            <a:avLst/>
          </a:prstGeom>
        </p:spPr>
      </p:pic>
      <p:pic>
        <p:nvPicPr>
          <p:cNvPr id="6" name="Picture 5">
            <a:extLst>
              <a:ext uri="{FF2B5EF4-FFF2-40B4-BE49-F238E27FC236}">
                <a16:creationId xmlns:a16="http://schemas.microsoft.com/office/drawing/2014/main" id="{BF303740-0EC4-C948-A90C-4D1A9EC91FC1}"/>
              </a:ext>
            </a:extLst>
          </p:cNvPr>
          <p:cNvPicPr>
            <a:picLocks noChangeAspect="1"/>
          </p:cNvPicPr>
          <p:nvPr/>
        </p:nvPicPr>
        <p:blipFill>
          <a:blip r:embed="rId4"/>
          <a:stretch>
            <a:fillRect/>
          </a:stretch>
        </p:blipFill>
        <p:spPr>
          <a:xfrm>
            <a:off x="374572" y="254000"/>
            <a:ext cx="6346800" cy="6346800"/>
          </a:xfrm>
          <a:prstGeom prst="rect">
            <a:avLst/>
          </a:prstGeom>
        </p:spPr>
      </p:pic>
    </p:spTree>
    <p:extLst>
      <p:ext uri="{BB962C8B-B14F-4D97-AF65-F5344CB8AC3E}">
        <p14:creationId xmlns:p14="http://schemas.microsoft.com/office/powerpoint/2010/main" val="17140850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42B61-3A65-504F-8819-48DEC273B361}"/>
              </a:ext>
            </a:extLst>
          </p:cNvPr>
          <p:cNvSpPr>
            <a:spLocks noGrp="1"/>
          </p:cNvSpPr>
          <p:nvPr>
            <p:ph type="title"/>
          </p:nvPr>
        </p:nvSpPr>
        <p:spPr>
          <a:xfrm>
            <a:off x="838200" y="365125"/>
            <a:ext cx="10515600" cy="1325563"/>
          </a:xfrm>
        </p:spPr>
        <p:txBody>
          <a:bodyPr>
            <a:normAutofit/>
          </a:bodyPr>
          <a:lstStyle/>
          <a:p>
            <a:r>
              <a:rPr lang="en-US" sz="2800" b="1" dirty="0"/>
              <a:t>Base R vs </a:t>
            </a:r>
            <a:r>
              <a:rPr lang="en-US" sz="2800" b="1" dirty="0" err="1"/>
              <a:t>Tidyverse</a:t>
            </a:r>
            <a:r>
              <a:rPr lang="en-US" sz="2800" b="1" dirty="0"/>
              <a:t> / </a:t>
            </a:r>
            <a:r>
              <a:rPr lang="en-US" sz="2800" b="1" dirty="0" err="1"/>
              <a:t>Dplyr</a:t>
            </a:r>
            <a:endParaRPr lang="en-US" sz="2800" b="1" dirty="0"/>
          </a:p>
        </p:txBody>
      </p:sp>
      <p:sp>
        <p:nvSpPr>
          <p:cNvPr id="4" name="TextBox 3">
            <a:extLst>
              <a:ext uri="{FF2B5EF4-FFF2-40B4-BE49-F238E27FC236}">
                <a16:creationId xmlns:a16="http://schemas.microsoft.com/office/drawing/2014/main" id="{BE978BFE-4023-4740-8760-4DAE72850D68}"/>
              </a:ext>
            </a:extLst>
          </p:cNvPr>
          <p:cNvSpPr txBox="1"/>
          <p:nvPr/>
        </p:nvSpPr>
        <p:spPr>
          <a:xfrm>
            <a:off x="3744408" y="3592407"/>
            <a:ext cx="2789499" cy="369332"/>
          </a:xfrm>
          <a:prstGeom prst="rect">
            <a:avLst/>
          </a:prstGeom>
          <a:solidFill>
            <a:schemeClr val="accent2">
              <a:lumMod val="20000"/>
              <a:lumOff val="80000"/>
            </a:schemeClr>
          </a:solidFill>
          <a:ln>
            <a:solidFill>
              <a:schemeClr val="tx1"/>
            </a:solidFill>
          </a:ln>
        </p:spPr>
        <p:txBody>
          <a:bodyPr wrap="square" rtlCol="0">
            <a:spAutoFit/>
          </a:bodyPr>
          <a:lstStyle/>
          <a:p>
            <a:pPr algn="ctr"/>
            <a:r>
              <a:rPr lang="en-US" dirty="0"/>
              <a:t>Interpreter</a:t>
            </a:r>
          </a:p>
        </p:txBody>
      </p:sp>
      <p:sp>
        <p:nvSpPr>
          <p:cNvPr id="5" name="TextBox 4">
            <a:extLst>
              <a:ext uri="{FF2B5EF4-FFF2-40B4-BE49-F238E27FC236}">
                <a16:creationId xmlns:a16="http://schemas.microsoft.com/office/drawing/2014/main" id="{3BE23BF7-29FE-A943-9EBB-597169F3C7A4}"/>
              </a:ext>
            </a:extLst>
          </p:cNvPr>
          <p:cNvSpPr txBox="1"/>
          <p:nvPr/>
        </p:nvSpPr>
        <p:spPr>
          <a:xfrm>
            <a:off x="3744409" y="2668271"/>
            <a:ext cx="2789498" cy="369332"/>
          </a:xfrm>
          <a:prstGeom prst="rect">
            <a:avLst/>
          </a:prstGeom>
          <a:noFill/>
          <a:ln>
            <a:solidFill>
              <a:schemeClr val="tx1"/>
            </a:solidFill>
          </a:ln>
        </p:spPr>
        <p:txBody>
          <a:bodyPr wrap="square" rtlCol="0">
            <a:spAutoFit/>
          </a:bodyPr>
          <a:lstStyle/>
          <a:p>
            <a:pPr algn="ctr"/>
            <a:r>
              <a:rPr lang="en-US" dirty="0"/>
              <a:t>Base R</a:t>
            </a:r>
          </a:p>
        </p:txBody>
      </p:sp>
      <p:sp>
        <p:nvSpPr>
          <p:cNvPr id="6" name="TextBox 5">
            <a:extLst>
              <a:ext uri="{FF2B5EF4-FFF2-40B4-BE49-F238E27FC236}">
                <a16:creationId xmlns:a16="http://schemas.microsoft.com/office/drawing/2014/main" id="{EAE17C4F-6CA0-5E49-8248-ACC4529FCF53}"/>
              </a:ext>
            </a:extLst>
          </p:cNvPr>
          <p:cNvSpPr txBox="1"/>
          <p:nvPr/>
        </p:nvSpPr>
        <p:spPr>
          <a:xfrm>
            <a:off x="3744409" y="1732562"/>
            <a:ext cx="2789498" cy="369332"/>
          </a:xfrm>
          <a:prstGeom prst="rect">
            <a:avLst/>
          </a:prstGeom>
          <a:noFill/>
          <a:ln>
            <a:solidFill>
              <a:schemeClr val="tx1"/>
            </a:solidFill>
          </a:ln>
        </p:spPr>
        <p:txBody>
          <a:bodyPr wrap="square" rtlCol="0">
            <a:spAutoFit/>
          </a:bodyPr>
          <a:lstStyle/>
          <a:p>
            <a:pPr algn="ctr"/>
            <a:r>
              <a:rPr lang="en-US" dirty="0" err="1"/>
              <a:t>Tidyverse</a:t>
            </a:r>
            <a:endParaRPr lang="en-US" dirty="0"/>
          </a:p>
        </p:txBody>
      </p:sp>
      <p:sp>
        <p:nvSpPr>
          <p:cNvPr id="7" name="Down Arrow 6">
            <a:extLst>
              <a:ext uri="{FF2B5EF4-FFF2-40B4-BE49-F238E27FC236}">
                <a16:creationId xmlns:a16="http://schemas.microsoft.com/office/drawing/2014/main" id="{543530AE-894C-9541-B132-DA817102AA26}"/>
              </a:ext>
            </a:extLst>
          </p:cNvPr>
          <p:cNvSpPr/>
          <p:nvPr/>
        </p:nvSpPr>
        <p:spPr>
          <a:xfrm>
            <a:off x="2604304" y="1732562"/>
            <a:ext cx="740780" cy="2229177"/>
          </a:xfrm>
          <a:prstGeom prst="down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B1B3AA4-C39E-054F-A9D0-C54B30990A75}"/>
              </a:ext>
            </a:extLst>
          </p:cNvPr>
          <p:cNvSpPr txBox="1"/>
          <p:nvPr/>
        </p:nvSpPr>
        <p:spPr>
          <a:xfrm>
            <a:off x="3744408" y="4528116"/>
            <a:ext cx="2789499" cy="369332"/>
          </a:xfrm>
          <a:prstGeom prst="rect">
            <a:avLst/>
          </a:prstGeom>
          <a:noFill/>
          <a:ln>
            <a:solidFill>
              <a:schemeClr val="tx1"/>
            </a:solidFill>
          </a:ln>
        </p:spPr>
        <p:txBody>
          <a:bodyPr wrap="square" rtlCol="0">
            <a:spAutoFit/>
          </a:bodyPr>
          <a:lstStyle/>
          <a:p>
            <a:pPr algn="ctr"/>
            <a:r>
              <a:rPr lang="en-US" dirty="0"/>
              <a:t>OS (Operating System)</a:t>
            </a:r>
          </a:p>
        </p:txBody>
      </p:sp>
      <p:sp>
        <p:nvSpPr>
          <p:cNvPr id="9" name="TextBox 8">
            <a:extLst>
              <a:ext uri="{FF2B5EF4-FFF2-40B4-BE49-F238E27FC236}">
                <a16:creationId xmlns:a16="http://schemas.microsoft.com/office/drawing/2014/main" id="{1717F383-07B1-4142-9F1E-BA1BBB1D7EBC}"/>
              </a:ext>
            </a:extLst>
          </p:cNvPr>
          <p:cNvSpPr txBox="1"/>
          <p:nvPr/>
        </p:nvSpPr>
        <p:spPr>
          <a:xfrm>
            <a:off x="3744408" y="5463825"/>
            <a:ext cx="2789499" cy="369332"/>
          </a:xfrm>
          <a:prstGeom prst="rect">
            <a:avLst/>
          </a:prstGeom>
          <a:noFill/>
          <a:ln>
            <a:solidFill>
              <a:schemeClr val="tx1"/>
            </a:solidFill>
          </a:ln>
        </p:spPr>
        <p:txBody>
          <a:bodyPr wrap="square" rtlCol="0">
            <a:spAutoFit/>
          </a:bodyPr>
          <a:lstStyle/>
          <a:p>
            <a:pPr algn="ctr"/>
            <a:r>
              <a:rPr lang="en-US" dirty="0"/>
              <a:t>HW </a:t>
            </a:r>
            <a:r>
              <a:rPr lang="en-US"/>
              <a:t>(Hardware)</a:t>
            </a:r>
            <a:endParaRPr lang="en-US" dirty="0"/>
          </a:p>
        </p:txBody>
      </p:sp>
      <p:sp>
        <p:nvSpPr>
          <p:cNvPr id="10" name="TextBox 9">
            <a:extLst>
              <a:ext uri="{FF2B5EF4-FFF2-40B4-BE49-F238E27FC236}">
                <a16:creationId xmlns:a16="http://schemas.microsoft.com/office/drawing/2014/main" id="{3AE1D6A8-B938-5848-A54E-9F532AF47F40}"/>
              </a:ext>
            </a:extLst>
          </p:cNvPr>
          <p:cNvSpPr txBox="1"/>
          <p:nvPr/>
        </p:nvSpPr>
        <p:spPr>
          <a:xfrm>
            <a:off x="8564301" y="3592407"/>
            <a:ext cx="2789499" cy="369332"/>
          </a:xfrm>
          <a:prstGeom prst="rect">
            <a:avLst/>
          </a:prstGeom>
          <a:solidFill>
            <a:schemeClr val="accent2">
              <a:lumMod val="20000"/>
              <a:lumOff val="80000"/>
            </a:schemeClr>
          </a:solidFill>
          <a:ln>
            <a:solidFill>
              <a:schemeClr val="tx1"/>
            </a:solidFill>
          </a:ln>
        </p:spPr>
        <p:txBody>
          <a:bodyPr wrap="square" rtlCol="0">
            <a:spAutoFit/>
          </a:bodyPr>
          <a:lstStyle/>
          <a:p>
            <a:pPr algn="ctr"/>
            <a:r>
              <a:rPr lang="en-US" dirty="0"/>
              <a:t>Compiler</a:t>
            </a:r>
          </a:p>
        </p:txBody>
      </p:sp>
      <p:sp>
        <p:nvSpPr>
          <p:cNvPr id="3" name="TextBox 2">
            <a:extLst>
              <a:ext uri="{FF2B5EF4-FFF2-40B4-BE49-F238E27FC236}">
                <a16:creationId xmlns:a16="http://schemas.microsoft.com/office/drawing/2014/main" id="{AF393369-6C96-2E49-961D-4CB9D45BA783}"/>
              </a:ext>
            </a:extLst>
          </p:cNvPr>
          <p:cNvSpPr txBox="1"/>
          <p:nvPr/>
        </p:nvSpPr>
        <p:spPr>
          <a:xfrm>
            <a:off x="7309968" y="3592407"/>
            <a:ext cx="478272" cy="369332"/>
          </a:xfrm>
          <a:prstGeom prst="rect">
            <a:avLst/>
          </a:prstGeom>
          <a:noFill/>
        </p:spPr>
        <p:txBody>
          <a:bodyPr wrap="none" rtlCol="0">
            <a:spAutoFit/>
          </a:bodyPr>
          <a:lstStyle/>
          <a:p>
            <a:r>
              <a:rPr lang="en-US" dirty="0"/>
              <a:t>VS.</a:t>
            </a:r>
          </a:p>
        </p:txBody>
      </p:sp>
      <p:sp>
        <p:nvSpPr>
          <p:cNvPr id="11" name="TextBox 10">
            <a:extLst>
              <a:ext uri="{FF2B5EF4-FFF2-40B4-BE49-F238E27FC236}">
                <a16:creationId xmlns:a16="http://schemas.microsoft.com/office/drawing/2014/main" id="{239093C4-D684-F84D-A014-7139E80B60CB}"/>
              </a:ext>
            </a:extLst>
          </p:cNvPr>
          <p:cNvSpPr txBox="1"/>
          <p:nvPr/>
        </p:nvSpPr>
        <p:spPr>
          <a:xfrm>
            <a:off x="8564302" y="2662484"/>
            <a:ext cx="2789498" cy="369332"/>
          </a:xfrm>
          <a:prstGeom prst="rect">
            <a:avLst/>
          </a:prstGeom>
          <a:noFill/>
          <a:ln>
            <a:solidFill>
              <a:schemeClr val="tx1"/>
            </a:solidFill>
          </a:ln>
        </p:spPr>
        <p:txBody>
          <a:bodyPr wrap="square" rtlCol="0">
            <a:spAutoFit/>
          </a:bodyPr>
          <a:lstStyle/>
          <a:p>
            <a:pPr algn="ctr"/>
            <a:r>
              <a:rPr lang="en-US" dirty="0"/>
              <a:t>C / C++</a:t>
            </a:r>
          </a:p>
        </p:txBody>
      </p:sp>
      <p:sp>
        <p:nvSpPr>
          <p:cNvPr id="12" name="TextBox 11">
            <a:extLst>
              <a:ext uri="{FF2B5EF4-FFF2-40B4-BE49-F238E27FC236}">
                <a16:creationId xmlns:a16="http://schemas.microsoft.com/office/drawing/2014/main" id="{F8B9B271-BA30-784F-8ED8-DB5E6E168FB7}"/>
              </a:ext>
            </a:extLst>
          </p:cNvPr>
          <p:cNvSpPr txBox="1"/>
          <p:nvPr/>
        </p:nvSpPr>
        <p:spPr>
          <a:xfrm>
            <a:off x="8037297" y="2615811"/>
            <a:ext cx="527004" cy="369332"/>
          </a:xfrm>
          <a:prstGeom prst="rect">
            <a:avLst/>
          </a:prstGeom>
          <a:noFill/>
        </p:spPr>
        <p:txBody>
          <a:bodyPr wrap="none" rtlCol="0">
            <a:spAutoFit/>
          </a:bodyPr>
          <a:lstStyle/>
          <a:p>
            <a:r>
              <a:rPr lang="en-US" dirty="0"/>
              <a:t>e.g.</a:t>
            </a:r>
          </a:p>
        </p:txBody>
      </p:sp>
      <p:sp>
        <p:nvSpPr>
          <p:cNvPr id="13" name="TextBox 12">
            <a:extLst>
              <a:ext uri="{FF2B5EF4-FFF2-40B4-BE49-F238E27FC236}">
                <a16:creationId xmlns:a16="http://schemas.microsoft.com/office/drawing/2014/main" id="{AA88439F-F1AE-A541-8366-C228BFEB67DA}"/>
              </a:ext>
            </a:extLst>
          </p:cNvPr>
          <p:cNvSpPr txBox="1"/>
          <p:nvPr/>
        </p:nvSpPr>
        <p:spPr>
          <a:xfrm>
            <a:off x="8564301" y="4528116"/>
            <a:ext cx="2789499" cy="369332"/>
          </a:xfrm>
          <a:prstGeom prst="rect">
            <a:avLst/>
          </a:prstGeom>
          <a:noFill/>
          <a:ln>
            <a:solidFill>
              <a:schemeClr val="tx1"/>
            </a:solidFill>
          </a:ln>
        </p:spPr>
        <p:txBody>
          <a:bodyPr wrap="square" rtlCol="0">
            <a:spAutoFit/>
          </a:bodyPr>
          <a:lstStyle/>
          <a:p>
            <a:pPr algn="ctr"/>
            <a:r>
              <a:rPr lang="en-US" dirty="0"/>
              <a:t>OS (Operating System)</a:t>
            </a:r>
          </a:p>
        </p:txBody>
      </p:sp>
      <p:sp>
        <p:nvSpPr>
          <p:cNvPr id="14" name="TextBox 13">
            <a:extLst>
              <a:ext uri="{FF2B5EF4-FFF2-40B4-BE49-F238E27FC236}">
                <a16:creationId xmlns:a16="http://schemas.microsoft.com/office/drawing/2014/main" id="{1976D70A-3852-E140-A9C3-320AC07A3880}"/>
              </a:ext>
            </a:extLst>
          </p:cNvPr>
          <p:cNvSpPr txBox="1"/>
          <p:nvPr/>
        </p:nvSpPr>
        <p:spPr>
          <a:xfrm>
            <a:off x="8564301" y="5463825"/>
            <a:ext cx="2789499" cy="369332"/>
          </a:xfrm>
          <a:prstGeom prst="rect">
            <a:avLst/>
          </a:prstGeom>
          <a:noFill/>
          <a:ln>
            <a:solidFill>
              <a:schemeClr val="tx1"/>
            </a:solidFill>
          </a:ln>
        </p:spPr>
        <p:txBody>
          <a:bodyPr wrap="square" rtlCol="0">
            <a:spAutoFit/>
          </a:bodyPr>
          <a:lstStyle/>
          <a:p>
            <a:pPr algn="ctr"/>
            <a:r>
              <a:rPr lang="en-US" dirty="0"/>
              <a:t>HW </a:t>
            </a:r>
            <a:r>
              <a:rPr lang="en-US"/>
              <a:t>(Hardware)</a:t>
            </a:r>
            <a:endParaRPr lang="en-US" dirty="0"/>
          </a:p>
        </p:txBody>
      </p:sp>
    </p:spTree>
    <p:extLst>
      <p:ext uri="{BB962C8B-B14F-4D97-AF65-F5344CB8AC3E}">
        <p14:creationId xmlns:p14="http://schemas.microsoft.com/office/powerpoint/2010/main" val="11846873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24858</TotalTime>
  <Words>1622</Words>
  <Application>Microsoft Macintosh PowerPoint</Application>
  <PresentationFormat>Widescreen</PresentationFormat>
  <Paragraphs>154</Paragraphs>
  <Slides>15</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inherit</vt:lpstr>
      <vt:lpstr>source-serif-pro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Base R vs Tidyverse / Dplyr</vt:lpstr>
      <vt:lpstr>R programming</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Oliver Hunewald</dc:creator>
  <cp:lastModifiedBy>Oliver Hunewald</cp:lastModifiedBy>
  <cp:revision>95</cp:revision>
  <dcterms:created xsi:type="dcterms:W3CDTF">2023-06-13T08:16:59Z</dcterms:created>
  <dcterms:modified xsi:type="dcterms:W3CDTF">2023-10-02T06:18:06Z</dcterms:modified>
</cp:coreProperties>
</file>

<file path=docProps/thumbnail.jpeg>
</file>